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6"/>
  </p:handoutMasterIdLst>
  <p:sldIdLst>
    <p:sldId id="680" r:id="rId3"/>
    <p:sldId id="652" r:id="rId5"/>
    <p:sldId id="734" r:id="rId6"/>
    <p:sldId id="735" r:id="rId7"/>
    <p:sldId id="736" r:id="rId8"/>
    <p:sldId id="737" r:id="rId9"/>
    <p:sldId id="738" r:id="rId10"/>
    <p:sldId id="739" r:id="rId11"/>
    <p:sldId id="740" r:id="rId12"/>
    <p:sldId id="741" r:id="rId13"/>
    <p:sldId id="742" r:id="rId14"/>
    <p:sldId id="743" r:id="rId15"/>
    <p:sldId id="744" r:id="rId16"/>
    <p:sldId id="745" r:id="rId17"/>
    <p:sldId id="746" r:id="rId18"/>
    <p:sldId id="747" r:id="rId19"/>
    <p:sldId id="748" r:id="rId20"/>
    <p:sldId id="749" r:id="rId21"/>
    <p:sldId id="750" r:id="rId22"/>
    <p:sldId id="751" r:id="rId23"/>
    <p:sldId id="752" r:id="rId24"/>
    <p:sldId id="753" r:id="rId25"/>
    <p:sldId id="754" r:id="rId26"/>
    <p:sldId id="755" r:id="rId27"/>
    <p:sldId id="756" r:id="rId28"/>
    <p:sldId id="757" r:id="rId29"/>
    <p:sldId id="758" r:id="rId30"/>
    <p:sldId id="759" r:id="rId31"/>
    <p:sldId id="760" r:id="rId32"/>
    <p:sldId id="761" r:id="rId33"/>
    <p:sldId id="762" r:id="rId34"/>
    <p:sldId id="763" r:id="rId35"/>
    <p:sldId id="764" r:id="rId36"/>
    <p:sldId id="765" r:id="rId37"/>
    <p:sldId id="766" r:id="rId38"/>
    <p:sldId id="767" r:id="rId39"/>
    <p:sldId id="768" r:id="rId40"/>
    <p:sldId id="769" r:id="rId41"/>
    <p:sldId id="770" r:id="rId42"/>
    <p:sldId id="771" r:id="rId43"/>
    <p:sldId id="772" r:id="rId44"/>
    <p:sldId id="773" r:id="rId45"/>
    <p:sldId id="774" r:id="rId46"/>
    <p:sldId id="775" r:id="rId47"/>
    <p:sldId id="776" r:id="rId48"/>
    <p:sldId id="777" r:id="rId49"/>
    <p:sldId id="778" r:id="rId50"/>
    <p:sldId id="779" r:id="rId51"/>
    <p:sldId id="780" r:id="rId52"/>
    <p:sldId id="781" r:id="rId53"/>
    <p:sldId id="782" r:id="rId54"/>
    <p:sldId id="783" r:id="rId55"/>
    <p:sldId id="784" r:id="rId56"/>
    <p:sldId id="785" r:id="rId57"/>
    <p:sldId id="786" r:id="rId58"/>
    <p:sldId id="787" r:id="rId59"/>
    <p:sldId id="788" r:id="rId60"/>
    <p:sldId id="789" r:id="rId61"/>
    <p:sldId id="790" r:id="rId62"/>
    <p:sldId id="791" r:id="rId63"/>
    <p:sldId id="792" r:id="rId64"/>
    <p:sldId id="793" r:id="rId65"/>
    <p:sldId id="794" r:id="rId66"/>
    <p:sldId id="795" r:id="rId67"/>
    <p:sldId id="796" r:id="rId68"/>
    <p:sldId id="797" r:id="rId69"/>
    <p:sldId id="798" r:id="rId70"/>
    <p:sldId id="799" r:id="rId71"/>
    <p:sldId id="800" r:id="rId72"/>
    <p:sldId id="801" r:id="rId73"/>
    <p:sldId id="802" r:id="rId74"/>
    <p:sldId id="803" r:id="rId75"/>
    <p:sldId id="804" r:id="rId76"/>
    <p:sldId id="805" r:id="rId77"/>
    <p:sldId id="806" r:id="rId78"/>
    <p:sldId id="807" r:id="rId79"/>
    <p:sldId id="808" r:id="rId80"/>
    <p:sldId id="809" r:id="rId81"/>
    <p:sldId id="810" r:id="rId82"/>
    <p:sldId id="811" r:id="rId83"/>
    <p:sldId id="812" r:id="rId84"/>
    <p:sldId id="813" r:id="rId85"/>
    <p:sldId id="814" r:id="rId86"/>
    <p:sldId id="815" r:id="rId87"/>
    <p:sldId id="816" r:id="rId88"/>
    <p:sldId id="817" r:id="rId89"/>
    <p:sldId id="818" r:id="rId90"/>
    <p:sldId id="819" r:id="rId91"/>
    <p:sldId id="820" r:id="rId92"/>
    <p:sldId id="821" r:id="rId93"/>
    <p:sldId id="822" r:id="rId94"/>
    <p:sldId id="823" r:id="rId95"/>
    <p:sldId id="824" r:id="rId96"/>
    <p:sldId id="825" r:id="rId97"/>
    <p:sldId id="826" r:id="rId98"/>
    <p:sldId id="827" r:id="rId99"/>
    <p:sldId id="828" r:id="rId100"/>
    <p:sldId id="829" r:id="rId101"/>
    <p:sldId id="830" r:id="rId102"/>
    <p:sldId id="831" r:id="rId103"/>
    <p:sldId id="832" r:id="rId104"/>
    <p:sldId id="833" r:id="rId105"/>
    <p:sldId id="834" r:id="rId106"/>
    <p:sldId id="835" r:id="rId107"/>
    <p:sldId id="836" r:id="rId108"/>
    <p:sldId id="837" r:id="rId109"/>
    <p:sldId id="838" r:id="rId110"/>
    <p:sldId id="839" r:id="rId111"/>
    <p:sldId id="840" r:id="rId112"/>
    <p:sldId id="841" r:id="rId113"/>
    <p:sldId id="842" r:id="rId114"/>
    <p:sldId id="599" r:id="rId115"/>
  </p:sldIdLst>
  <p:sldSz cx="12192000" cy="6858000"/>
  <p:notesSz cx="6807200" cy="993902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99CCFF"/>
    <a:srgbClr val="CBE5FE"/>
    <a:srgbClr val="DEEBF7"/>
    <a:srgbClr val="99CDFF"/>
    <a:srgbClr val="9BCEFF"/>
    <a:srgbClr val="F2F2F2"/>
    <a:srgbClr val="9BCDFA"/>
    <a:srgbClr val="3399FE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4" autoAdjust="0"/>
    <p:restoredTop sz="80080" autoAdjust="0"/>
  </p:normalViewPr>
  <p:slideViewPr>
    <p:cSldViewPr snapToGrid="0" showGuides="1">
      <p:cViewPr varScale="1">
        <p:scale>
          <a:sx n="54" d="100"/>
          <a:sy n="54" d="100"/>
        </p:scale>
        <p:origin x="1200" y="44"/>
      </p:cViewPr>
      <p:guideLst>
        <p:guide orient="horz" pos="2099"/>
        <p:guide pos="3810"/>
      </p:guideLst>
    </p:cSldViewPr>
  </p:slid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344"/>
            <a:ext cx="2949787" cy="4986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838" y="9440344"/>
            <a:ext cx="2949787" cy="4986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838" y="0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DA7D76D-2825-4B99-9245-957853908504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646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838" y="9440646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A2AB224-70F8-41FE-B82C-1F244C1DC4F6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8" name="备注占位符 2"/>
          <p:cNvSpPr>
            <a:spLocks noGrp="1"/>
          </p:cNvSpPr>
          <p:nvPr>
            <p:ph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endParaRPr lang="zh-CN" altLang="en-US" dirty="0"/>
          </a:p>
        </p:txBody>
      </p:sp>
      <p:sp>
        <p:nvSpPr>
          <p:cNvPr id="143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初始化生成的</a:t>
            </a:r>
            <a:r>
              <a:rPr lang="en-US" altLang="zh-CN" dirty="0">
                <a:sym typeface="+mn-ea"/>
              </a:rPr>
              <a:t>package.json</a:t>
            </a:r>
            <a:r>
              <a:rPr lang="zh-CN" altLang="en-US" dirty="0">
                <a:sym typeface="+mn-ea"/>
              </a:rPr>
              <a:t>文件就好像是它的后缀说的一样是一个</a:t>
            </a:r>
            <a:r>
              <a:rPr lang="en-US" altLang="zh-CN" dirty="0">
                <a:sym typeface="+mn-ea"/>
              </a:rPr>
              <a:t>JSON</a:t>
            </a:r>
            <a:r>
              <a:rPr lang="zh-CN" altLang="en-US" dirty="0">
                <a:sym typeface="+mn-ea"/>
              </a:rPr>
              <a:t>文件</a:t>
            </a:r>
            <a:r>
              <a:rPr lang="zh-CN" altLang="en-US" dirty="0">
                <a:sym typeface="+mn-ea"/>
              </a:rPr>
              <a:t>，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里面有几个有用的字段，我们会在接下来介绍。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由于国内环境的特殊性，安装依赖的时候很可能遇到依赖下不下来的问题。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要解决这些问题需要对</a:t>
            </a:r>
            <a:r>
              <a:rPr lang="en-US" altLang="zh-CN" dirty="0">
                <a:sym typeface="+mn-ea"/>
              </a:rPr>
              <a:t>NPM</a:t>
            </a:r>
            <a:r>
              <a:rPr lang="zh-CN" altLang="en-US" dirty="0">
                <a:sym typeface="+mn-ea"/>
              </a:rPr>
              <a:t>进行一些配置这个也会再接下来介绍。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至于添加依赖的时候</a:t>
            </a:r>
            <a:r>
              <a:rPr lang="en-US" altLang="zh-CN" dirty="0">
                <a:sym typeface="+mn-ea"/>
              </a:rPr>
              <a:t>-D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-S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，也是跟</a:t>
            </a:r>
            <a:r>
              <a:rPr lang="en-US" altLang="zh-CN" dirty="0">
                <a:sym typeface="+mn-ea"/>
              </a:rPr>
              <a:t>package.json</a:t>
            </a:r>
            <a:r>
              <a:rPr lang="zh-CN" altLang="en-US" dirty="0">
                <a:sym typeface="+mn-ea"/>
              </a:rPr>
              <a:t>文件的字段有关的。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-g</a:t>
            </a:r>
            <a:r>
              <a:rPr lang="zh-CN" altLang="en-US" dirty="0">
                <a:sym typeface="+mn-ea"/>
              </a:rPr>
              <a:t>命令一般用来安装一些全局工具，比如脚手架、编译工具之类的命令行工具</a:t>
            </a:r>
            <a:endParaRPr lang="en-US" altLang="zh-CN" dirty="0"/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这一些需要特殊处理的包，都是因为使用了二进制文件，需要从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github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上面下载二进制文件造成的。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首先提一下，这里说的重要，意味这这些字段能够影响程序运行。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除此之外使用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NPM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命令来运行命令行，和直接在命令行里面运行目标命令有点不同：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NPM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命令的命令行，会取用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node_modules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/.bin/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下面的命令行工具。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这意味着什么呢？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1.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不会因为命令行工具的版本带来执行问题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2.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不用全局安装对应命令行工具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这个区别对于应用程序来说没有什么，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因为应用程序，是这个图的根节点，该下载的依赖会一个不落的下载到，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但是对于库、框架、工具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来说，这个区别的很重要，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因为它们处于这个图的子节点的位置，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把运行中要用的依赖放到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devDeps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里面会让程序运行不起来。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把构建要用到的依赖放到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deps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里面会让我们的用户多下载很多冤枉包。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问题：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当我们开发这个库的时候，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eChart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究竟要不要写在</a:t>
            </a:r>
            <a:r>
              <a:rPr lang="en-US" altLang="zh-CN" dirty="0">
                <a:sym typeface="+mn-ea"/>
              </a:rPr>
              <a:t>d</a:t>
            </a:r>
            <a:r>
              <a:rPr lang="zh-CN" altLang="en-US" dirty="0">
                <a:sym typeface="+mn-ea"/>
              </a:rPr>
              <a:t>ependencies或</a:t>
            </a:r>
            <a:r>
              <a:rPr lang="en-US" altLang="zh-CN" dirty="0">
                <a:sym typeface="+mn-ea"/>
              </a:rPr>
              <a:t>devD</a:t>
            </a:r>
            <a:r>
              <a:rPr lang="zh-CN" altLang="en-US" dirty="0">
                <a:sym typeface="+mn-ea"/>
              </a:rPr>
              <a:t>ependencies里面？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要的话是写在哪一个里面？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devD</a:t>
            </a:r>
            <a:r>
              <a:rPr lang="zh-CN" altLang="en-US" dirty="0">
                <a:sym typeface="+mn-ea"/>
              </a:rPr>
              <a:t>ependencies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预览一下，</a:t>
            </a:r>
            <a:r>
              <a:rPr lang="en-US" altLang="zh-CN"/>
              <a:t>README.md</a:t>
            </a:r>
            <a:r>
              <a:rPr lang="zh-CN" altLang="en-US"/>
              <a:t>文件，</a:t>
            </a:r>
            <a:br>
              <a:rPr lang="zh-CN" altLang="en-US"/>
            </a:br>
            <a:r>
              <a:rPr lang="zh-CN" altLang="en-US"/>
              <a:t>可以看到工程对应的各种命令行，可以对照着</a:t>
            </a:r>
            <a:r>
              <a:rPr lang="en-US" altLang="zh-CN"/>
              <a:t>package.json</a:t>
            </a:r>
            <a:r>
              <a:rPr lang="zh-CN" altLang="en-US"/>
              <a:t>的</a:t>
            </a:r>
            <a:r>
              <a:rPr lang="en-US" altLang="zh-CN"/>
              <a:t>script</a:t>
            </a:r>
            <a:r>
              <a:rPr lang="zh-CN" altLang="en-US"/>
              <a:t>字段来看。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这个文件架构是经过了几个</a:t>
            </a:r>
            <a:r>
              <a:rPr lang="en-US" altLang="zh-CN"/>
              <a:t>vue</a:t>
            </a:r>
            <a:r>
              <a:rPr lang="zh-CN" altLang="en-US"/>
              <a:t>项目，多次尝试以后目前较为理想的架构方式。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这里为什么要允许有多个呢？</a:t>
            </a:r>
            <a:endParaRPr lang="zh-CN" altLang="en-US"/>
          </a:p>
          <a:p>
            <a:r>
              <a:rPr lang="zh-CN" altLang="en-US"/>
              <a:t>这关系到在编写</a:t>
            </a:r>
            <a:r>
              <a:rPr lang="en-US" altLang="zh-CN"/>
              <a:t>css</a:t>
            </a:r>
            <a:r>
              <a:rPr lang="zh-CN" altLang="en-US"/>
              <a:t>时候的最佳实践的问题。</a:t>
            </a:r>
            <a:endParaRPr lang="zh-CN" altLang="en-US"/>
          </a:p>
          <a:p>
            <a:r>
              <a:rPr lang="zh-CN" altLang="en-US"/>
              <a:t>同时</a:t>
            </a:r>
            <a:r>
              <a:rPr lang="en-US" altLang="zh-CN"/>
              <a:t>*.vue</a:t>
            </a:r>
            <a:r>
              <a:rPr lang="zh-CN" altLang="en-US"/>
              <a:t>还支持</a:t>
            </a:r>
            <a:r>
              <a:rPr lang="en-US" altLang="zh-CN"/>
              <a:t>less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scss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postCss</a:t>
            </a:r>
            <a:r>
              <a:rPr lang="zh-CN" altLang="en-US">
                <a:ea typeface="宋体" panose="02010600030101010101" pitchFamily="2" charset="-122"/>
              </a:rPr>
              <a:t>等</a:t>
            </a:r>
            <a:r>
              <a:rPr lang="en-US" altLang="zh-CN">
                <a:ea typeface="宋体" panose="02010600030101010101" pitchFamily="2" charset="-122"/>
              </a:rPr>
              <a:t>css</a:t>
            </a:r>
            <a:r>
              <a:rPr lang="zh-CN" altLang="en-US">
                <a:ea typeface="宋体" panose="02010600030101010101" pitchFamily="2" charset="-122"/>
              </a:rPr>
              <a:t>预编译工具，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具体的内容会在后面介绍。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这个是由</a:t>
            </a:r>
            <a:r>
              <a:rPr lang="en-US" altLang="zh-CN"/>
              <a:t>eslint</a:t>
            </a:r>
            <a:r>
              <a:rPr lang="zh-CN" altLang="en-US"/>
              <a:t>报出的一般不会影响功能，</a:t>
            </a:r>
            <a:endParaRPr lang="zh-CN" altLang="en-US"/>
          </a:p>
          <a:p>
            <a:r>
              <a:rPr lang="zh-CN" altLang="en-US"/>
              <a:t>这个错误和</a:t>
            </a:r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dom</a:t>
            </a:r>
            <a:r>
              <a:rPr lang="zh-CN" altLang="en-US"/>
              <a:t>更新机制有关，</a:t>
            </a:r>
            <a:endParaRPr lang="zh-CN" altLang="en-US"/>
          </a:p>
          <a:p>
            <a:r>
              <a:rPr lang="en-US" altLang="zh-CN"/>
              <a:t>vue</a:t>
            </a:r>
            <a:r>
              <a:rPr lang="zh-CN" altLang="en-US"/>
              <a:t>首先通过数据模型生成</a:t>
            </a:r>
            <a:r>
              <a:rPr lang="en-US" altLang="zh-CN"/>
              <a:t>VNode</a:t>
            </a:r>
            <a:r>
              <a:rPr lang="zh-CN" altLang="en-US"/>
              <a:t>对象树，再对</a:t>
            </a:r>
            <a:r>
              <a:rPr lang="en-US" altLang="zh-CN"/>
              <a:t>VNode</a:t>
            </a:r>
            <a:r>
              <a:rPr lang="zh-CN" altLang="en-US"/>
              <a:t>对象树进行对比找出修改点，</a:t>
            </a:r>
            <a:endParaRPr lang="zh-CN" altLang="en-US"/>
          </a:p>
          <a:p>
            <a:r>
              <a:rPr lang="zh-CN" altLang="en-US"/>
              <a:t>当一个元素上绑定了相同的</a:t>
            </a:r>
            <a:r>
              <a:rPr lang="en-US" altLang="zh-CN"/>
              <a:t>key</a:t>
            </a:r>
            <a:r>
              <a:rPr lang="zh-CN" altLang="en-US"/>
              <a:t>的时候可以复用该元素</a:t>
            </a:r>
            <a:r>
              <a:rPr lang="en-US" altLang="zh-CN"/>
              <a:t>dom</a:t>
            </a:r>
            <a:r>
              <a:rPr lang="zh-CN" altLang="en-US">
                <a:ea typeface="宋体" panose="02010600030101010101" pitchFamily="2" charset="-122"/>
              </a:rPr>
              <a:t>，以提高渲染效率。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还有，可以利用这个特性做一个延迟消失的</a:t>
            </a:r>
            <a:r>
              <a:rPr lang="en-US" altLang="zh-CN">
                <a:ea typeface="宋体" panose="02010600030101010101" pitchFamily="2" charset="-122"/>
              </a:rPr>
              <a:t>hack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通过上一节的内容，我们大概可以写一些基本的组件了，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一个组件就是一个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*.vue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分割组件使代码逻辑更有内聚性，逻辑更加的清晰。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但是一个组件只负责一部分的功能，需要把它们组合起来才能发挥一整个系统的功能，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要将组件们给组合起来，组件之间就要有沟通的方式。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如图所示，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的组件和子组件之间采用的结合方式，回导致它最终形成了一个树形结构。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一个树形结构，可能会有这些沟通方法：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父子间沟通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兄弟间沟通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祖先后代间沟通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任意组件间的沟通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要清晰的管理一个庞大应用的应该怎么做呢？</a:t>
            </a:r>
            <a:endParaRPr lang="zh-CN" altLang="en-US"/>
          </a:p>
          <a:p>
            <a:r>
              <a:rPr lang="en-US" altLang="zh-CN"/>
              <a:t>1. </a:t>
            </a:r>
            <a:endParaRPr lang="en-US" altLang="zh-CN"/>
          </a:p>
          <a:p>
            <a:r>
              <a:rPr lang="zh-CN" altLang="en-US"/>
              <a:t>第一步是要把应用中的公共部分和业务部分拆分开来（很高兴，这一部分已经有人替我们做了，诞生了一些优秀的库和框架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endParaRPr lang="en-US" altLang="zh-CN"/>
          </a:p>
          <a:p>
            <a:r>
              <a:rPr lang="zh-CN" altLang="en-US"/>
              <a:t>由于</a:t>
            </a:r>
            <a:r>
              <a:rPr lang="en-US" altLang="zh-CN"/>
              <a:t>JS</a:t>
            </a:r>
            <a:r>
              <a:rPr lang="zh-CN" altLang="en-US"/>
              <a:t>脚本初期的简单性，大部分页面的逻辑都可以容纳在一个</a:t>
            </a:r>
            <a:r>
              <a:rPr lang="en-US" altLang="zh-CN"/>
              <a:t>js</a:t>
            </a:r>
            <a:r>
              <a:rPr lang="zh-CN" altLang="en-US"/>
              <a:t>文件里面，这个时候用</a:t>
            </a:r>
            <a:r>
              <a:rPr lang="en-US" altLang="zh-CN"/>
              <a:t>Script</a:t>
            </a:r>
            <a:r>
              <a:rPr lang="zh-CN" altLang="en-US"/>
              <a:t>标签将其引入页面是很顺理成章的</a:t>
            </a:r>
            <a:endParaRPr lang="zh-CN" altLang="en-US"/>
          </a:p>
          <a:p>
            <a:r>
              <a:rPr lang="zh-CN" altLang="en-US"/>
              <a:t>但是，随着应用功能复杂起来</a:t>
            </a:r>
            <a:r>
              <a:rPr lang="en-US" altLang="zh-CN"/>
              <a:t>Script</a:t>
            </a:r>
            <a:r>
              <a:rPr lang="zh-CN" altLang="en-US"/>
              <a:t>标签要按照依赖顺序来</a:t>
            </a:r>
            <a:r>
              <a:rPr lang="zh-CN" altLang="en-US">
                <a:sym typeface="+mn-ea"/>
              </a:rPr>
              <a:t>手动管理脚本的加载变得麻烦、易错、还可能有性能问题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3. 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脚本加载器就是为了解决这个问题而出现的，它们一般会拥有这些功能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一、自动计算依赖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二、异步加载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三、按需加载（懒加载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4. 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还有为了达成某些目的，我们可以使用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以外的语言来进行开发：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Typescript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，增加了类型检查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比如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Babel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，可以使用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es6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的新语法以提高生产力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SCSS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LESS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PostCss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等为 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css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添加 变量、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mixin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、函数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等功能。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5.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为了提高应用性能，还要对代码进行优化，图片进行优化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6.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为了提高代码代码质量还要提供测试。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左侧说完，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举一个极端例子：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右图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给两个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&lt;input&gt;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子组件都绑定同一个数据就可以了。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808080"/>
                </a:solidFill>
                <a:ea typeface="宋体" panose="02010600030101010101" pitchFamily="2" charset="-122"/>
                <a:sym typeface="Calibri" panose="020F0502020204030204"/>
              </a:rPr>
              <a:t>不支持自定义事件有什么问题？</a:t>
            </a:r>
            <a:endParaRPr lang="zh-CN" altLang="en-US" b="1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b="1" dirty="0">
                <a:solidFill>
                  <a:srgbClr val="808080"/>
                </a:solidFill>
                <a:ea typeface="宋体" panose="02010600030101010101" pitchFamily="2" charset="-122"/>
                <a:sym typeface="Calibri" panose="020F0502020204030204"/>
              </a:rPr>
              <a:t>比如有一个弹框，我们按不同的按钮，</a:t>
            </a:r>
            <a:endParaRPr lang="zh-CN" altLang="en-US" b="1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b="1" dirty="0">
                <a:solidFill>
                  <a:srgbClr val="808080"/>
                </a:solidFill>
                <a:ea typeface="宋体" panose="02010600030101010101" pitchFamily="2" charset="-122"/>
                <a:sym typeface="Calibri" panose="020F0502020204030204"/>
              </a:rPr>
              <a:t>要求父组件有不同的响应，有了自定义事件，可以给</a:t>
            </a:r>
            <a:r>
              <a:rPr lang="zh-CN" altLang="en-US" b="1" dirty="0">
                <a:solidFill>
                  <a:srgbClr val="808080"/>
                </a:solidFill>
                <a:ea typeface="宋体" panose="02010600030101010101" pitchFamily="2" charset="-122"/>
                <a:sym typeface="Calibri" panose="020F0502020204030204"/>
              </a:rPr>
              <a:t>不同的自定义事件绑定不同的回调函数，</a:t>
            </a:r>
            <a:endParaRPr lang="zh-CN" altLang="en-US" b="1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b="1" dirty="0">
                <a:solidFill>
                  <a:srgbClr val="808080"/>
                </a:solidFill>
                <a:ea typeface="宋体" panose="02010600030101010101" pitchFamily="2" charset="-122"/>
                <a:sym typeface="Calibri" panose="020F0502020204030204"/>
              </a:rPr>
              <a:t>反之，没有自定义事件，就只能监听</a:t>
            </a:r>
            <a:r>
              <a:rPr lang="en-US" altLang="zh-CN" b="1" dirty="0">
                <a:solidFill>
                  <a:srgbClr val="808080"/>
                </a:solidFill>
                <a:ea typeface="宋体" panose="02010600030101010101" pitchFamily="2" charset="-122"/>
                <a:sym typeface="Calibri" panose="020F0502020204030204"/>
              </a:rPr>
              <a:t>click</a:t>
            </a:r>
            <a:r>
              <a:rPr lang="zh-CN" altLang="en-US" b="1" dirty="0">
                <a:solidFill>
                  <a:srgbClr val="808080"/>
                </a:solidFill>
                <a:ea typeface="宋体" panose="02010600030101010101" pitchFamily="2" charset="-122"/>
                <a:sym typeface="Calibri" panose="020F0502020204030204"/>
              </a:rPr>
              <a:t>事件了，两个按钮都是点击事件，怎么知道怎么响应</a:t>
            </a:r>
            <a:r>
              <a:rPr lang="zh-CN" altLang="en-US" b="1" dirty="0">
                <a:solidFill>
                  <a:srgbClr val="808080"/>
                </a:solidFill>
                <a:ea typeface="宋体" panose="02010600030101010101" pitchFamily="2" charset="-122"/>
                <a:sym typeface="Calibri" panose="020F0502020204030204"/>
              </a:rPr>
              <a:t>。</a:t>
            </a:r>
            <a:endParaRPr lang="zh-CN" altLang="en-US" b="1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所谓的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“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用蛮力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”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就是：</a:t>
            </a:r>
            <a:r>
              <a:rPr lang="zh-CN" altLang="en-US" b="1" dirty="0">
                <a:solidFill>
                  <a:srgbClr val="808080"/>
                </a:solidFill>
                <a:ea typeface="宋体" panose="02010600030101010101" pitchFamily="2" charset="-122"/>
                <a:sym typeface="+mn-ea"/>
              </a:rPr>
              <a:t>既然父与子可以通过</a:t>
            </a:r>
            <a:r>
              <a:rPr lang="zh-CN" altLang="en-US" b="1" dirty="0">
                <a:solidFill>
                  <a:srgbClr val="808080"/>
                </a:solidFill>
                <a:ea typeface="宋体" panose="02010600030101010101" pitchFamily="2" charset="-122"/>
                <a:sym typeface="+mn-ea"/>
              </a:rPr>
              <a:t>绑定进行</a:t>
            </a:r>
            <a:r>
              <a:rPr lang="zh-CN" altLang="en-US" b="1" dirty="0">
                <a:solidFill>
                  <a:srgbClr val="808080"/>
                </a:solidFill>
                <a:ea typeface="宋体" panose="02010600030101010101" pitchFamily="2" charset="-122"/>
                <a:sym typeface="+mn-ea"/>
              </a:rPr>
              <a:t>沟通，那么逐层进行绑定吧。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vuex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的主题比较大，我们会在下一节进行介绍。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而事件总线虽然是非官方，但是实现方式也很简单（图例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）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右下角，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computed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（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计算属性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）的其中一个用法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什么情况下是不需要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“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数据同步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”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的呢？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举个例子：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有一个数据列表，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我点右侧的操作按钮，进行修改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，弹出了一个框。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我在这个框上面进行修改。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改了一半，我不改了，把它关掉，这时候列表上的数据因为数据绑定而被修改了，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这样肯定不好。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这个时候就是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单向通信出场的时候了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从这个图里面可以大概的看出</a:t>
            </a:r>
            <a:r>
              <a:rPr lang="en-US" altLang="zh-CN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commit</a:t>
            </a:r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方法的调用方式，</a:t>
            </a:r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这个过程中可以在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commit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方法调用的过程中做手脚。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当然，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vuex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还有其他一些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的功能，好像命名空间，代码模块分割等。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这里没有实际病例，因为没有这样死脑筋的人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首先需要一个辅助函数，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然后在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mutations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里面添加一个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update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函数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可以看出，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vue-router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的配置还是挺简单的。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复杂路由的功能：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动态路由，从</a:t>
            </a:r>
            <a:r>
              <a:rPr lang="en-US" altLang="zh-CN">
                <a:ea typeface="宋体" panose="02010600030101010101" pitchFamily="2" charset="-122"/>
              </a:rPr>
              <a:t>url</a:t>
            </a:r>
            <a:r>
              <a:rPr lang="zh-CN" altLang="en-US">
                <a:ea typeface="宋体" panose="02010600030101010101" pitchFamily="2" charset="-122"/>
              </a:rPr>
              <a:t>中提取参数，供被访问组件使用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嵌套路由，通过</a:t>
            </a:r>
            <a:r>
              <a:rPr lang="en-US" altLang="zh-CN">
                <a:ea typeface="宋体" panose="02010600030101010101" pitchFamily="2" charset="-122"/>
              </a:rPr>
              <a:t>url</a:t>
            </a:r>
            <a:r>
              <a:rPr lang="zh-CN" altLang="en-US">
                <a:ea typeface="宋体" panose="02010600030101010101" pitchFamily="2" charset="-122"/>
              </a:rPr>
              <a:t>来决定，页面的组件嵌套方式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3. </a:t>
            </a:r>
            <a:r>
              <a:rPr lang="zh-CN" altLang="en-US">
                <a:ea typeface="宋体" panose="02010600030101010101" pitchFamily="2" charset="-122"/>
              </a:rPr>
              <a:t>路由守卫，监听路由的切换，通过挂载钩子函数的方式，来决定跳转是否成功，是否要二次转换等功能，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适合用来做权限控制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通过在路由注册时在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这两本书虽然出版了有十年了，但是还是很有指导意义。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这个图有一定的错误（组件的渲染时机），但是对理解嵌套路由是够用了。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我打算通过对一些反模式进行逐渐的改进，以探索</a:t>
            </a:r>
            <a:r>
              <a:rPr lang="en-US" altLang="zh-CN">
                <a:ea typeface="宋体" panose="02010600030101010101" pitchFamily="2" charset="-122"/>
              </a:rPr>
              <a:t>vue</a:t>
            </a:r>
            <a:r>
              <a:rPr lang="zh-CN" altLang="en-US">
                <a:ea typeface="宋体" panose="02010600030101010101" pitchFamily="2" charset="-122"/>
              </a:rPr>
              <a:t>框架的最佳模式。</a:t>
            </a:r>
            <a:r>
              <a:rPr lang="en-US" altLang="zh-CN">
                <a:ea typeface="宋体" panose="02010600030101010101" pitchFamily="2" charset="-122"/>
              </a:rPr>
              <a:t>de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我们以一个计算全名的程序为例，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这个是基础实现，我们要怎样来计算全名呢？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第一个错误示范：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这个例子很清晰：在两个</a:t>
            </a:r>
            <a:r>
              <a:rPr lang="en-US" altLang="zh-CN">
                <a:ea typeface="宋体" panose="02010600030101010101" pitchFamily="2" charset="-122"/>
              </a:rPr>
              <a:t>&lt;input&gt;</a:t>
            </a:r>
            <a:r>
              <a:rPr lang="zh-CN" altLang="en-US">
                <a:ea typeface="宋体" panose="02010600030101010101" pitchFamily="2" charset="-122"/>
              </a:rPr>
              <a:t>上面绑定了</a:t>
            </a:r>
            <a:r>
              <a:rPr lang="en-US" altLang="zh-CN">
                <a:ea typeface="宋体" panose="02010600030101010101" pitchFamily="2" charset="-122"/>
              </a:rPr>
              <a:t>input</a:t>
            </a:r>
            <a:r>
              <a:rPr lang="zh-CN" altLang="en-US">
                <a:ea typeface="宋体" panose="02010600030101010101" pitchFamily="2" charset="-122"/>
              </a:rPr>
              <a:t>事件，一旦输入内容变化，就重新计算一遍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这个例子</a:t>
            </a:r>
            <a:r>
              <a:rPr lang="zh-CN" altLang="en-US">
                <a:ea typeface="宋体" panose="02010600030101010101" pitchFamily="2" charset="-122"/>
              </a:rPr>
              <a:t>也运行得很正常（我尝试过运行了</a:t>
            </a:r>
            <a:r>
              <a:rPr lang="zh-CN" altLang="en-US">
                <a:ea typeface="宋体" panose="02010600030101010101" pitchFamily="2" charset="-122"/>
              </a:rPr>
              <a:t>）。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那它有什么问题呢？我们试着让应用更复杂一点：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为了适应数据回填的需要，我们要给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里面的数据进行初始化。（点）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这是个小意思，只不过有些小重复，我们再改改（点）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好，第一个复杂化的需求我们完成了。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来第二个需求。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现在我要加一个按钮，只清空名不清空姓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不知道你们发现了没有，随着这个需求增多，我们并没有从</a:t>
            </a:r>
            <a:r>
              <a:rPr lang="en-US" altLang="zh-CN">
                <a:ea typeface="宋体" panose="02010600030101010101" pitchFamily="2" charset="-122"/>
              </a:rPr>
              <a:t>vue</a:t>
            </a:r>
            <a:r>
              <a:rPr lang="zh-CN" altLang="en-US">
                <a:ea typeface="宋体" panose="02010600030101010101" pitchFamily="2" charset="-122"/>
              </a:rPr>
              <a:t>这个框架里面获得了多大的好处。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我们写的还是</a:t>
            </a:r>
            <a:r>
              <a:rPr lang="en-US" altLang="zh-CN">
                <a:ea typeface="宋体" panose="02010600030101010101" pitchFamily="2" charset="-122"/>
              </a:rPr>
              <a:t>jquery</a:t>
            </a:r>
            <a:r>
              <a:rPr lang="zh-CN" altLang="en-US">
                <a:ea typeface="宋体" panose="02010600030101010101" pitchFamily="2" charset="-122"/>
              </a:rPr>
              <a:t>时代过来的过程式代码，手动维护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的状态，手动调用</a:t>
            </a:r>
            <a:r>
              <a:rPr lang="en-US" altLang="zh-CN">
                <a:ea typeface="宋体" panose="02010600030101010101" pitchFamily="2" charset="-122"/>
              </a:rPr>
              <a:t>calculateFullName</a:t>
            </a:r>
            <a:r>
              <a:rPr lang="zh-CN" altLang="en-US">
                <a:ea typeface="宋体" panose="02010600030101010101" pitchFamily="2" charset="-122"/>
              </a:rPr>
              <a:t>函数，更新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字段。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除了不用手动更新</a:t>
            </a:r>
            <a:r>
              <a:rPr lang="en-US" altLang="zh-CN">
                <a:ea typeface="宋体" panose="02010600030101010101" pitchFamily="2" charset="-122"/>
              </a:rPr>
              <a:t>dom</a:t>
            </a:r>
            <a:r>
              <a:rPr lang="zh-CN" altLang="en-US">
                <a:ea typeface="宋体" panose="02010600030101010101" pitchFamily="2" charset="-122"/>
              </a:rPr>
              <a:t>以外，没有比</a:t>
            </a:r>
            <a:r>
              <a:rPr lang="en-US" altLang="zh-CN">
                <a:ea typeface="宋体" panose="02010600030101010101" pitchFamily="2" charset="-122"/>
              </a:rPr>
              <a:t>jquery</a:t>
            </a:r>
            <a:r>
              <a:rPr lang="zh-CN" altLang="en-US">
                <a:ea typeface="宋体" panose="02010600030101010101" pitchFamily="2" charset="-122"/>
              </a:rPr>
              <a:t>好多少。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如果某个地方忘记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手动调用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函数了，应用就出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了。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有什么解决办法？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我们先来解决手动调用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函数的问题吧。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采用现代的</a:t>
            </a:r>
            <a:r>
              <a:rPr lang="en-US" altLang="zh-CN"/>
              <a:t>mvvm</a:t>
            </a:r>
            <a:r>
              <a:rPr lang="zh-CN" altLang="en-US"/>
              <a:t>框架，及环绕其进行开发的生态环境、全家桶产品，可以有效地提高代码生产力。</a:t>
            </a:r>
            <a:endParaRPr lang="zh-CN" altLang="en-US"/>
          </a:p>
          <a:p>
            <a:r>
              <a:rPr lang="en-US" altLang="zh-CN"/>
              <a:t>Mvvm</a:t>
            </a:r>
            <a:r>
              <a:rPr lang="zh-CN" altLang="en-US"/>
              <a:t>的一个重要的特征就是数据绑定，也就是说，模型</a:t>
            </a:r>
            <a:r>
              <a:rPr lang="en-US" altLang="zh-CN"/>
              <a:t>model</a:t>
            </a:r>
            <a:r>
              <a:rPr lang="zh-CN" altLang="en-US"/>
              <a:t>上的属性改变了，</a:t>
            </a:r>
            <a:r>
              <a:rPr lang="en-US" altLang="zh-CN"/>
              <a:t>dom</a:t>
            </a:r>
            <a:r>
              <a:rPr lang="zh-CN" altLang="en-US"/>
              <a:t>上的内容会自动改变。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我们把监听用户操作改为了监听数据，看起来没有什么大变化，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但是我们成功的消灭了一个问题：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我们现在不用担心某个地方忘记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手动调用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函数，导致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了。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为什么会带来这个不同？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因为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 在中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vue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，被观察的原点就是声明在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data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中的数据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我们在原点对数据进行观察，利用观察者模式的响应性，来维护</a:t>
            </a:r>
            <a:r>
              <a:rPr lang="en-US" altLang="zh-CN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fullName</a:t>
            </a:r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当然不会出错了。</a:t>
            </a:r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而且请看cleanName函数，这个函数现在变得更加的纯粹了，它不用负责重新计算</a:t>
            </a:r>
            <a:r>
              <a:rPr lang="en-US" altLang="zh-CN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fullName</a:t>
            </a:r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了。</a:t>
            </a:r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那还有没有继续改善的余地呢？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有，运用计算属性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</a:rPr>
              <a:t>（点）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好好看看我们都删除了些什么？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我们删除了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1. data</a:t>
            </a:r>
            <a:r>
              <a:rPr lang="zh-CN" altLang="en-US">
                <a:ea typeface="宋体" panose="02010600030101010101" pitchFamily="2" charset="-122"/>
              </a:rPr>
              <a:t>里面的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，我们现在不用维护它了，完全不用，就连初始化都不用。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我们删除了</a:t>
            </a:r>
            <a:r>
              <a:rPr lang="en-US" altLang="zh-CN">
                <a:ea typeface="宋体" panose="02010600030101010101" pitchFamily="2" charset="-122"/>
              </a:rPr>
              <a:t>watch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最后只多了一个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计算属性，它接替了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的位置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所以，这说明了什么？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说明，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</a:rPr>
              <a:t>计算属性实在是</a:t>
            </a:r>
            <a:r>
              <a:rPr lang="zh-CN" altLang="en-US">
                <a:ea typeface="宋体" panose="02010600030101010101" pitchFamily="2" charset="-122"/>
              </a:rPr>
              <a:t>太强大了，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它替代了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，可以直接在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以外的所有地方访问的到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它</a:t>
            </a:r>
            <a:r>
              <a:rPr lang="zh-CN" altLang="en-US">
                <a:ea typeface="宋体" panose="02010600030101010101" pitchFamily="2" charset="-122"/>
              </a:rPr>
              <a:t>替代了</a:t>
            </a:r>
            <a:r>
              <a:rPr lang="en-US" altLang="zh-CN">
                <a:ea typeface="宋体" panose="02010600030101010101" pitchFamily="2" charset="-122"/>
              </a:rPr>
              <a:t>watch</a:t>
            </a:r>
            <a:r>
              <a:rPr lang="zh-CN" altLang="en-US">
                <a:ea typeface="宋体" panose="02010600030101010101" pitchFamily="2" charset="-122"/>
              </a:rPr>
              <a:t>，自动替我们监听了调用过程中用到的一切声明的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</a:rPr>
              <a:t>的变化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它替代了</a:t>
            </a:r>
            <a:r>
              <a:rPr lang="en-US" altLang="zh-CN">
                <a:ea typeface="宋体" panose="02010600030101010101" pitchFamily="2" charset="-122"/>
              </a:rPr>
              <a:t>method</a:t>
            </a:r>
            <a:r>
              <a:rPr lang="zh-CN" altLang="en-US">
                <a:ea typeface="宋体" panose="02010600030101010101" pitchFamily="2" charset="-122"/>
              </a:rPr>
              <a:t>，里面逻辑是</a:t>
            </a:r>
            <a:r>
              <a:rPr lang="en-US" altLang="zh-CN">
                <a:ea typeface="宋体" panose="02010600030101010101" pitchFamily="2" charset="-122"/>
              </a:rPr>
              <a:t>familyName + name </a:t>
            </a:r>
            <a:r>
              <a:rPr lang="zh-CN" altLang="en-US">
                <a:ea typeface="宋体" panose="02010600030101010101" pitchFamily="2" charset="-122"/>
              </a:rPr>
              <a:t>到 </a:t>
            </a:r>
            <a:r>
              <a:rPr lang="en-US" altLang="zh-CN">
                <a:ea typeface="宋体" panose="02010600030101010101" pitchFamily="2" charset="-122"/>
              </a:rPr>
              <a:t>fullName </a:t>
            </a:r>
            <a:r>
              <a:rPr lang="zh-CN" altLang="en-US">
                <a:ea typeface="宋体" panose="02010600030101010101" pitchFamily="2" charset="-122"/>
              </a:rPr>
              <a:t>的推理过程。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它是一个三合一结构，给我们带来了第二个最佳实践。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声明式编程，是一个函数式编程里面的概念，函数式编程里面还 无副作用的引用透明 可以应用在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js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开发中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</a:t>
            </a:r>
            <a:endParaRPr lang="en-US" altLang="zh-CN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我们以一个联动下拉作为例子。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它的基本架构如图，就是两个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&lt;select&gt;,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和两个获取数据的异步函数。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如果按照我们之前讨论的最佳实践来做的话（点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你会发现这些框住的地方，都是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promise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v-for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for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指令）那里会出错，根本就动不了嘛。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没办法，只能退而求其次，（点）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这样就不能实现规则二了。规则二的好处都有啥，前面已经说过了。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有没有一个方法，一个两全其美的方法，既能使用异步、又能使用规则二。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有。</a:t>
            </a:r>
            <a:endParaRPr lang="en-US" altLang="zh-CN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我将这个东西写成了一个辅助函数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dataSource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通过使用这个辅助函数，可以写出了这样的代码。（点）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到此为止，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vue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相关的介绍就完了。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j</a:t>
            </a:r>
            <a:endParaRPr lang="en-US" altLang="zh-CN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回调函数很简单，相信在座的大部分人都知道，但是这里也姑且介绍一下。</a:t>
            </a:r>
            <a:endParaRPr lang="zh-CN" altLang="en-US"/>
          </a:p>
          <a:p>
            <a:r>
              <a:rPr lang="zh-CN" altLang="en-US"/>
              <a:t>这个定义是在百度上转抄过来的。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要讲异步函数之前，我们先列一些</a:t>
            </a:r>
            <a:r>
              <a:rPr lang="zh-CN" dirty="0">
                <a:sym typeface="+mn-ea"/>
              </a:rPr>
              <a:t>浏览器自带的异步函数。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点）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我们可以看一个最简单的回调应用，和一个异步函数的应用。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它们的的调用方式非常相像吧。（点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这个才是它们的区别，</a:t>
            </a:r>
            <a:r>
              <a:rPr lang="en-US" altLang="zh-CN" dirty="0">
                <a:sym typeface="+mn-ea"/>
              </a:rPr>
              <a:t>callback</a:t>
            </a:r>
            <a:r>
              <a:rPr lang="zh-CN" altLang="en-US" dirty="0">
                <a:sym typeface="+mn-ea"/>
              </a:rPr>
              <a:t>的打印语句按照顺序输出了。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而</a:t>
            </a:r>
            <a:r>
              <a:rPr lang="en-US" altLang="zh-CN" dirty="0">
                <a:sym typeface="+mn-ea"/>
              </a:rPr>
              <a:t>setTimeout</a:t>
            </a:r>
            <a:r>
              <a:rPr lang="zh-CN" altLang="en-US" dirty="0">
                <a:sym typeface="+mn-ea"/>
              </a:rPr>
              <a:t>的打印语句会被延迟执行。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setTimeout</a:t>
            </a:r>
            <a:r>
              <a:rPr lang="zh-CN" altLang="en-US" dirty="0">
                <a:sym typeface="+mn-ea"/>
              </a:rPr>
              <a:t>是怎么做到这个的？这就要说起</a:t>
            </a:r>
            <a:r>
              <a:rPr lang="en-US" altLang="zh-CN" dirty="0">
                <a:sym typeface="+mn-ea"/>
              </a:rPr>
              <a:t>js</a:t>
            </a:r>
            <a:r>
              <a:rPr lang="zh-CN" altLang="en-US" dirty="0">
                <a:sym typeface="+mn-ea"/>
              </a:rPr>
              <a:t>的事件队列了。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这里有一句话，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一旦执行栈中的所有同步任务执行完毕，系统就会按次序读取消息队列中的异步任务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要同步的操作执行完了，再回去动消息队列中的东西。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这就是</a:t>
            </a:r>
            <a:r>
              <a:rPr lang="en-US" altLang="zh-CN" dirty="0">
                <a:sym typeface="+mn-ea"/>
              </a:rPr>
              <a:t>setTimeout</a:t>
            </a:r>
            <a:r>
              <a:rPr lang="zh-CN" altLang="en-US" dirty="0">
                <a:sym typeface="+mn-ea"/>
              </a:rPr>
              <a:t>会延迟执行的原因。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得出的结论就是</a:t>
            </a:r>
            <a:r>
              <a:rPr lang="zh-CN" altLang="en-US" dirty="0">
                <a:sym typeface="+mn-ea"/>
              </a:rPr>
              <a:t>（点）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这个例子有</a:t>
            </a:r>
            <a:r>
              <a:rPr lang="zh-CN" altLang="en-US"/>
              <a:t>什么问题呢？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看图，当</a:t>
            </a:r>
            <a:r>
              <a:rPr lang="en-US" altLang="zh-CN">
                <a:sym typeface="+mn-ea"/>
              </a:rPr>
              <a:t>data</a:t>
            </a:r>
            <a:r>
              <a:rPr lang="zh-CN" altLang="en-US">
                <a:sym typeface="+mn-ea"/>
              </a:rPr>
              <a:t>为真值时，执行顺序时。。。。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</a:t>
            </a:r>
            <a:r>
              <a:rPr lang="en-US" altLang="zh-CN">
                <a:sym typeface="+mn-ea"/>
              </a:rPr>
              <a:t>data</a:t>
            </a:r>
            <a:r>
              <a:rPr lang="zh-CN" altLang="en-US">
                <a:sym typeface="+mn-ea"/>
              </a:rPr>
              <a:t>为假</a:t>
            </a:r>
            <a:r>
              <a:rPr lang="zh-CN" altLang="en-US">
                <a:sym typeface="+mn-ea"/>
              </a:rPr>
              <a:t>值时，执行顺序时。。。。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代码质量可以通过测试来进行保证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Karma </a:t>
            </a:r>
            <a:r>
              <a:rPr lang="zh-CN" altLang="en-US"/>
              <a:t>是一个测试用例的运行器</a:t>
            </a:r>
            <a:endParaRPr lang="zh-CN" altLang="en-US"/>
          </a:p>
          <a:p>
            <a:r>
              <a:rPr lang="en-US" altLang="zh-CN"/>
              <a:t>Mocha</a:t>
            </a:r>
            <a:r>
              <a:rPr lang="zh-CN" altLang="en-US"/>
              <a:t>是一个测试框架</a:t>
            </a:r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这里是一个经典的用来调侃回调带来的问题的图。</a:t>
            </a:r>
            <a:endParaRPr kumimoji="1" lang="en-US" altLang="zh-CN" dirty="0"/>
          </a:p>
          <a:p>
            <a:r>
              <a:rPr kumimoji="1" lang="zh-CN" altLang="en-US" dirty="0"/>
              <a:t>随着异步步骤的增加，代码不断的横向发展。</a:t>
            </a:r>
            <a:endParaRPr kumimoji="1" lang="en-US" altLang="zh-CN" dirty="0"/>
          </a:p>
          <a:p>
            <a:r>
              <a:rPr kumimoji="1" lang="zh-CN" altLang="en-US" dirty="0"/>
              <a:t>缩进的金字塔越来越高。</a:t>
            </a:r>
            <a:endParaRPr kumimoji="1" lang="en-US" altLang="zh-CN" dirty="0"/>
          </a:p>
          <a:p>
            <a:r>
              <a:rPr kumimoji="1" lang="zh-CN" altLang="en-US" dirty="0"/>
              <a:t>底下的括号越来越长。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这里给代码带来了可维护性问题。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所谓的函数分解就是，把每一个异步步骤都拉出来作为一个函数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这里有一个例子，使用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库的最常用的一个控制流函数</a:t>
            </a:r>
            <a:r>
              <a:rPr kumimoji="1" lang="en-US" altLang="zh-CN" dirty="0"/>
              <a:t>waterfall</a:t>
            </a:r>
            <a:r>
              <a:rPr kumimoji="1" lang="zh-CN" altLang="en-US" dirty="0"/>
              <a:t>，</a:t>
            </a:r>
            <a:r>
              <a:rPr kumimoji="1" lang="en-US" altLang="zh-CN" dirty="0"/>
              <a:t>waterfall</a:t>
            </a:r>
            <a:r>
              <a:rPr kumimoji="1" lang="zh-CN" altLang="en-US" dirty="0"/>
              <a:t>会一个接着一个执行里面的函数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用这个库有什么好处呢？</a:t>
            </a:r>
            <a:endParaRPr kumimoji="1" lang="en-US" altLang="zh-CN" dirty="0"/>
          </a:p>
          <a:p>
            <a:r>
              <a:rPr kumimoji="1" lang="zh-CN" altLang="en-US" dirty="0"/>
              <a:t>我们可以和前面的例子进行一个对比，前面的例子当中需要将下一步的函数，硬编码到当前一步的函数里面。</a:t>
            </a:r>
            <a:endParaRPr kumimoji="1" lang="en-US" altLang="zh-CN" dirty="0"/>
          </a:p>
          <a:p>
            <a:r>
              <a:rPr kumimoji="1" lang="zh-CN" altLang="en-US" dirty="0"/>
              <a:t>用了这个库以后它只要求我们的每一个步骤的末尾调用一个</a:t>
            </a:r>
            <a:r>
              <a:rPr kumimoji="1" lang="en-US" altLang="zh-CN" dirty="0"/>
              <a:t>callback</a:t>
            </a:r>
            <a:r>
              <a:rPr kumimoji="1" lang="zh-CN" altLang="en-US" dirty="0"/>
              <a:t>，把结果传入进去就行。</a:t>
            </a:r>
            <a:endParaRPr kumimoji="1" lang="en-US" altLang="zh-CN" dirty="0"/>
          </a:p>
          <a:p>
            <a:r>
              <a:rPr kumimoji="1" lang="zh-CN" altLang="en-US" dirty="0"/>
              <a:t>这样就解除了前一步和后一步之间的耦合了。</a:t>
            </a:r>
            <a:endParaRPr kumimoji="1" lang="en-US" altLang="zh-CN" dirty="0"/>
          </a:p>
          <a:p>
            <a:r>
              <a:rPr kumimoji="1" lang="zh-CN" altLang="en-US" dirty="0"/>
              <a:t>解除了耦合以后，这些函数的复用，就不用改代码了。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当然这个库也有缺点，那就是它的控制流函数可不只有</a:t>
            </a:r>
            <a:r>
              <a:rPr kumimoji="1" lang="en-US" altLang="zh-CN" dirty="0"/>
              <a:t>waterfall</a:t>
            </a:r>
            <a:r>
              <a:rPr kumimoji="1" lang="zh-CN" altLang="en-US" dirty="0"/>
              <a:t>一个，为了适应各种情况，还有一个列表的函数在等着我们。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接下来是</a:t>
            </a:r>
            <a:r>
              <a:rPr kumimoji="1" lang="en-US" altLang="zh-CN" dirty="0" err="1"/>
              <a:t>co.js</a:t>
            </a:r>
            <a:r>
              <a:rPr kumimoji="1" lang="zh-CN" altLang="en-US" dirty="0"/>
              <a:t>的示例代码，它的核心代码非常的短小，只有几行，就在最下面。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这个核心代码做的事情很简单，就是启动一个迭代器，迭代器迭代出来的结果，就作为下一次迭代的参数，</a:t>
            </a:r>
            <a:endParaRPr kumimoji="1" lang="en-US" altLang="zh-CN" dirty="0"/>
          </a:p>
          <a:p>
            <a:r>
              <a:rPr kumimoji="1" lang="zh-CN" altLang="en-US" dirty="0"/>
              <a:t>一直迭代，直到迭代器完成为止。虽然真实的库文件要更加复杂，但是第一版的源代码只有</a:t>
            </a:r>
            <a:r>
              <a:rPr kumimoji="1" lang="en-US" altLang="zh-CN" dirty="0"/>
              <a:t>200</a:t>
            </a:r>
            <a:r>
              <a:rPr kumimoji="1" lang="zh-CN" altLang="en-US" dirty="0"/>
              <a:t>行。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真正支持它完成这些功能的有很大一部分是</a:t>
            </a:r>
            <a:r>
              <a:rPr kumimoji="1" lang="en-US" altLang="zh-CN" dirty="0"/>
              <a:t>es6</a:t>
            </a:r>
            <a:r>
              <a:rPr kumimoji="1" lang="zh-CN" altLang="en-US" dirty="0"/>
              <a:t>的新语法，生成器</a:t>
            </a:r>
            <a:r>
              <a:rPr kumimoji="1" lang="en-US" altLang="zh-CN" dirty="0"/>
              <a:t>generator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说起来这个库使用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生成器相关的待会会说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上面说了这么多的优缺点，但具体情况下，应该使用哪一个呢？</a:t>
            </a:r>
            <a:endParaRPr kumimoji="1" lang="en-US" altLang="zh-CN" dirty="0"/>
          </a:p>
          <a:p>
            <a:r>
              <a:rPr kumimoji="1" lang="zh-CN" altLang="en-US" dirty="0"/>
              <a:t>这个列表只作为一个参考，至于实战的时候应该要用哪个呢？具体例子还是要具体分析。</a:t>
            </a:r>
            <a:endParaRPr kumimoji="1" lang="en-US" altLang="zh-CN" dirty="0"/>
          </a:p>
          <a:p>
            <a:r>
              <a:rPr kumimoji="1" lang="zh-CN" altLang="en-US" dirty="0"/>
              <a:t>除了上面的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个方法以外，还有另外一个方法。</a:t>
            </a:r>
            <a:endParaRPr kumimoji="1" lang="zh-CN" altLang="en-US" dirty="0"/>
          </a:p>
          <a:p>
            <a:endParaRPr kumimoji="1" lang="en-US" altLang="zh-CN" dirty="0"/>
          </a:p>
          <a:p>
            <a:r>
              <a:rPr kumimoji="1" lang="en-US" altLang="zh-CN" dirty="0"/>
              <a:t>await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关键字，其实这个才是这一节的重点。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左边的函数，经过编译以后成了右边这个模样。</a:t>
            </a:r>
            <a:endParaRPr kumimoji="1" lang="zh-CN" altLang="en-US" dirty="0"/>
          </a:p>
          <a:p>
            <a:r>
              <a:rPr kumimoji="1" lang="zh-CN" altLang="en-US" dirty="0"/>
              <a:t>给我们的调试带来很大麻烦。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最后推荐两本书，一本是</a:t>
            </a:r>
            <a:r>
              <a:rPr kumimoji="1" lang="en-US" altLang="zh-CN" dirty="0"/>
              <a:t>《</a:t>
            </a:r>
            <a:r>
              <a:rPr lang="en-GB" altLang="zh-CN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JavaScript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异步编程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，另外一本是</a:t>
            </a:r>
            <a:r>
              <a:rPr kumimoji="1" lang="en-US" altLang="zh-CN" dirty="0"/>
              <a:t>《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你不知道的</a:t>
            </a:r>
            <a:r>
              <a:rPr lang="en-GB" altLang="zh-CN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JavaScript</a:t>
            </a:r>
            <a:r>
              <a:rPr lang="zh-CN" altLang="en-GB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（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中卷）</a:t>
            </a:r>
            <a:r>
              <a:rPr kumimoji="1" lang="en-US" altLang="zh-CN" dirty="0"/>
              <a:t>》</a:t>
            </a: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想要更加深入了解一些本次讲座中的内容的，可以读一下。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代码转换、代码优化、图片优化、测试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还能附加其它的各种各样的功能，我们要输入的命令实在是太多了，</a:t>
            </a:r>
            <a:endParaRPr lang="zh-CN" altLang="en-US"/>
          </a:p>
          <a:p>
            <a:r>
              <a:rPr lang="zh-CN" altLang="en-US"/>
              <a:t>我们可以通过</a:t>
            </a:r>
            <a:r>
              <a:rPr lang="en-US" altLang="zh-CN"/>
              <a:t>gulp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webpack</a:t>
            </a:r>
            <a:r>
              <a:rPr lang="zh-CN" altLang="en-US">
                <a:ea typeface="宋体" panose="02010600030101010101" pitchFamily="2" charset="-122"/>
              </a:rPr>
              <a:t>等工具帮我们去组合这些命令。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还能监听文件系统，在文件发生变化的时候重新执行流程。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DD4071-4DF4-4E5A-9C0F-DC7A0BCA4C48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4930F0C-709C-405C-BE00-24149B421D2B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8A3F12-ACFB-43DD-9229-4816A9CD4919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6CB0DA-CB5C-42E3-A267-B8531E52923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80B26-F32B-4813-B0E5-99DF375238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F89-170C-4AAE-8CE2-DEB451D31A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9DEF0-5DFE-461F-AF90-8627DDB16E03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E443A4-184B-4167-B4A7-696DDE20394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88ECACA-BC47-4EAA-8706-60554AD8230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340F8A3-D6D5-42E6-8D3D-5F39EFC67D3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726BE4B-B21C-4B9E-95E2-079654A3DBAA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AC9A428-2906-494F-867C-21AEFBA7E9A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3D98CB-3423-490D-88DC-5FD2F3BB52FF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DD752E-82FA-4BDB-BF04-32419A2ECF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07F334-8845-4006-8499-5F8CE174BCD9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04BAD4-5592-4ADF-A0D9-B1B37287A44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80B26-F32B-4813-B0E5-99DF375238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F89-170C-4AAE-8CE2-DEB451D31A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2B1246-E754-4F60-B895-DF9B910D0FB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D639DD-8F44-485C-9FC7-3DE5651C242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0E04FE-8B50-4023-B07A-1C8253FCEA6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2990374-0698-4337-91CB-860CDAC956F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80B26-F32B-4813-B0E5-99DF375238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0F89-170C-4AAE-8CE2-DEB451D31A8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2898"/>
            <a:ext cx="12192000" cy="119481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681" y="382589"/>
            <a:ext cx="1674070" cy="4508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9.jpeg"/><Relationship Id="rId1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1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tiff"/><Relationship Id="rId1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tiff"/><Relationship Id="rId1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code/api.js" TargetMode="External"/><Relationship Id="rId2" Type="http://schemas.openxmlformats.org/officeDocument/2006/relationships/hyperlink" Target="code/async2.js" TargetMode="External"/><Relationship Id="rId1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7.xml"/><Relationship Id="rId2" Type="http://schemas.openxmlformats.org/officeDocument/2006/relationships/hyperlink" Target="code/await.js" TargetMode="External"/><Relationship Id="rId1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hyperlink" Target="https://www.cnblogs.com/xianyulaodi/p/5755079.html" TargetMode="Externa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sv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9.png"/><Relationship Id="rId3" Type="http://schemas.openxmlformats.org/officeDocument/2006/relationships/image" Target="../media/image3.sv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hyperlink" Target="https://npm.taobao.org/mirrors" TargetMode="Externa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svg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cn.vuejs.org/v2/guide/index.html" TargetMode="External"/><Relationship Id="rId1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svg"/><Relationship Id="rId2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hyperlink" Target="https://cn.vuejs.org/v2/guide/components-edge-cases.html#%E4%BE%9D%E8%B5%96%E6%B3%A8%E5%85%A5" TargetMode="Externa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1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1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1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router.vuejs.org/zh/guide/advanced/navigation-guards.html" TargetMode="External"/><Relationship Id="rId1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2563" y="422275"/>
            <a:ext cx="3975100" cy="646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8897938" y="2574925"/>
            <a:ext cx="1160463" cy="3238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品牌部</a:t>
            </a:r>
            <a:endParaRPr kumimoji="0" lang="zh-CN" altLang="zh-CN" sz="1800" b="1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97938" y="2820988"/>
            <a:ext cx="1049338" cy="323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欧阳䶮</a:t>
            </a:r>
            <a:endParaRPr kumimoji="0" lang="zh-CN" altLang="zh-CN" sz="12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97938" y="2984500"/>
            <a:ext cx="1049338" cy="301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罗博雅</a:t>
            </a:r>
            <a:endParaRPr kumimoji="0" lang="zh-CN" altLang="zh-CN" sz="12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1331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075" y="0"/>
            <a:ext cx="12284075" cy="6916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545464" y="2572031"/>
            <a:ext cx="784511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应用开发培训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— 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前端工程化开发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1545464" y="4806303"/>
            <a:ext cx="25096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主讲：萧镇升</a:t>
            </a:r>
            <a:endParaRPr lang="zh-CN" altLang="en-US" sz="1600" b="1" dirty="0">
              <a:solidFill>
                <a:srgbClr val="555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工程化的由来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619125" y="1182370"/>
            <a:ext cx="11285220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这个标志着，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从只能写写页面小组件，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一下子进化到能写复杂程序了。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215" y="2956560"/>
            <a:ext cx="4612005" cy="2926080"/>
          </a:xfrm>
          <a:prstGeom prst="rect">
            <a:avLst/>
          </a:prstGeom>
        </p:spPr>
      </p:pic>
      <p:pic>
        <p:nvPicPr>
          <p:cNvPr id="4" name="图片 3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5" y="2956560"/>
            <a:ext cx="3879215" cy="283908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5080635" y="4084320"/>
            <a:ext cx="2047240" cy="807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5" grpId="0" animBg="1"/>
      <p:bldP spid="5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sym typeface="Arial" panose="020B0604020202020204"/>
              </a:rPr>
              <a:t>什么是异步</a:t>
            </a:r>
            <a:endParaRPr lang="zh-CN" altLang="en-US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765800" y="1859915"/>
            <a:ext cx="5751830" cy="31381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1. 所有同步任务都在主线程上执行，形成一个执行栈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2. 主线程之外，还存在一个"消息队列"。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只要异步操作执行完成，就到消息队列中排队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3. 一旦执行栈中的所有同步任务执行完毕，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系统就会按次序读取消息队列中的异步任务，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于是被读取的异步任务结束等待状态，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进入执行栈，开始执行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4. 主线程不断重复上面的第三步</a:t>
            </a:r>
            <a:endParaRPr lang="en-US" sz="1800" dirty="0"/>
          </a:p>
        </p:txBody>
      </p:sp>
      <p:pic>
        <p:nvPicPr>
          <p:cNvPr id="6" name="图片 5" descr="JS_eventlo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365885"/>
            <a:ext cx="4953635" cy="4343400"/>
          </a:xfrm>
          <a:prstGeom prst="rect">
            <a:avLst/>
          </a:prstGeom>
        </p:spPr>
      </p:pic>
      <p:sp>
        <p:nvSpPr>
          <p:cNvPr id="7" name="文本框 2"/>
          <p:cNvSpPr txBox="1"/>
          <p:nvPr/>
        </p:nvSpPr>
        <p:spPr>
          <a:xfrm>
            <a:off x="5541645" y="5709285"/>
            <a:ext cx="6200775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异步函数就是会进入</a:t>
            </a:r>
            <a:r>
              <a:rPr lang="en-US" altLang="zh-CN" dirty="0"/>
              <a:t>“</a:t>
            </a:r>
            <a:r>
              <a:rPr lang="zh-CN" altLang="en-US" dirty="0"/>
              <a:t>消息队列</a:t>
            </a:r>
            <a:r>
              <a:rPr lang="en-US" altLang="zh-CN" dirty="0"/>
              <a:t>”</a:t>
            </a:r>
            <a:r>
              <a:rPr lang="zh-CN" altLang="en-US" dirty="0"/>
              <a:t>的函数。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7" grpId="0"/>
      <p:bldP spid="7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161"/>
            <a:ext cx="8354291" cy="71378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异步和回调的关系</a:t>
            </a:r>
            <a:endParaRPr lang="en-US" altLang="zh-CN"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4" y="1158151"/>
            <a:ext cx="11352751" cy="120032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从之前的内容可以知道，异步需要用到回调，但是用到回调的不一定就是异步。</a:t>
            </a: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既然他们是不一样的就要遵守一些原则。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812456" y="2555789"/>
            <a:ext cx="2232660" cy="459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来看一个例子：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1466" y="5738648"/>
            <a:ext cx="896976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结论：同一个函数，时而异步时而同步，容易导致执行时序混乱。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3014980"/>
            <a:ext cx="3133725" cy="2162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85" y="1835785"/>
            <a:ext cx="2540000" cy="368744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188585" y="3751580"/>
            <a:ext cx="2406015" cy="5207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2" grpId="0" bldLvl="0" animBg="1"/>
      <p:bldP spid="2" grpId="1" animBg="1"/>
      <p:bldP spid="6" grpId="0" bldLvl="0" animBg="1"/>
      <p:bldP spid="6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异步函数的发展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241543"/>
            <a:ext cx="7302587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异步虽好，但问题不少：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812456" y="1983909"/>
            <a:ext cx="22467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回调地狱问题：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3" y="1983909"/>
            <a:ext cx="7620000" cy="3581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123" grpId="0" animBg="1"/>
      <p:bldP spid="2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异步函数的发展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930244" y="1310640"/>
            <a:ext cx="363015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解决办法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1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：拆解</a:t>
            </a:r>
            <a:r>
              <a:rPr lang="en-GB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function</a:t>
            </a:r>
            <a:endParaRPr lang="en-GB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27626"/>
            <a:ext cx="8128000" cy="5181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异步函数的发展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930244" y="1310640"/>
            <a:ext cx="3957172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解决办法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2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：使用异步函数库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GB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GB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常用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的异步库：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err="1">
                <a:solidFill>
                  <a:srgbClr val="808080"/>
                </a:solidFill>
                <a:latin typeface="+mj-lt"/>
                <a:ea typeface="+mj-ea"/>
                <a:cs typeface="+mj-cs"/>
              </a:rPr>
              <a:t>async.js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err="1">
                <a:solidFill>
                  <a:srgbClr val="808080"/>
                </a:solidFill>
                <a:latin typeface="+mj-lt"/>
                <a:ea typeface="+mj-ea"/>
                <a:cs typeface="+mj-cs"/>
              </a:rPr>
              <a:t>co.js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42" y="0"/>
            <a:ext cx="7526115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异步函数的发展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1" y="0"/>
            <a:ext cx="8353778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Arial" panose="020B0604020202020204"/>
              </a:rPr>
              <a:t>Promise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930244" y="3735070"/>
            <a:ext cx="376962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Promise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的基础使用方法：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hlinkClick r:id="rId2"/>
              </a:rPr>
              <a:t>示例二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0244" y="1687195"/>
            <a:ext cx="3025140" cy="119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Promise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介绍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hlinkClick r:id="rId3" action="ppaction://hlinkfile"/>
              </a:rPr>
              <a:t>示例一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hlinkClick r:id="rId3" action="ppaction://hlinkfil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各种方法的优缺点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930244" y="1310640"/>
            <a:ext cx="9017851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1.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函数分解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优点：简单，不依赖任何东西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缺点：前后步骤通过函数名称耦合起来了，复用起来要修改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2.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异步库：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优点：解耦了每一步骤的函数便于复用了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缺点：引入了一个库，视情况它可能很大，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为了适应各种情况，它可能有很多控制流函数，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不熟悉这些函数的人看起来也很累。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3.promise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es6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标准推荐，旧浏览器可以</a:t>
            </a:r>
            <a:r>
              <a:rPr lang="en-US" altLang="zh-CN" sz="2400" b="1" dirty="0" err="1">
                <a:solidFill>
                  <a:srgbClr val="808080"/>
                </a:solidFill>
                <a:latin typeface="+mj-lt"/>
                <a:ea typeface="+mj-ea"/>
                <a:cs typeface="+mj-cs"/>
              </a:rPr>
              <a:t>polyfill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兼容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标准推荐意味着什么呢？意味着正经程序员都应该懂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的调用链对阅读干扰很大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await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关键字</a:t>
            </a:r>
            <a:endParaRPr kumimoji="1" lang="zh-CN" altLang="en-US"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930275" y="1687195"/>
            <a:ext cx="10601960" cy="119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正所谓百闻不如一见，我们直接通过例子来说明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  <a:hlinkClick r:id="rId2" action="ppaction://hlinkfile"/>
              </a:rPr>
              <a:t>示例三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await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关键字</a:t>
            </a:r>
            <a:endParaRPr kumimoji="1" lang="zh-CN" altLang="en-US"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930275" y="1687195"/>
            <a:ext cx="10601960" cy="15671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最后，因为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await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和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async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两个关键字是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es6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的新语法，出于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兼容性的要求，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我们要通过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babel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一类的转译器将它们转换成为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es5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的语法，让它们能在低版本浏览器上执行。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这就带来了一个问题了。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3254375"/>
            <a:ext cx="4448175" cy="29337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555615" y="4545965"/>
            <a:ext cx="1824990" cy="421005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875" y="3078480"/>
            <a:ext cx="2955290" cy="32854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3703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什么是工程化</a:t>
            </a:r>
            <a:endParaRPr dirty="0" err="1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什么是工程化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5764"/>
            <a:ext cx="8354291" cy="71057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await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关键字</a:t>
            </a:r>
            <a:endParaRPr kumimoji="1" lang="zh-CN" altLang="en-US"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930275" y="1233805"/>
            <a:ext cx="10601960" cy="8286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我们可以通过修改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babel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设置来，让开发过程中用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es6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语法，编译过程中使用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es5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语法。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2244725"/>
            <a:ext cx="4946015" cy="3458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180" y="1716405"/>
            <a:ext cx="6029960" cy="45148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482"/>
            <a:ext cx="8354291" cy="71314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Arial" panose="020B0604020202020204"/>
              </a:rPr>
              <a:t>推荐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0" y="1841500"/>
            <a:ext cx="2197100" cy="317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64" y="2000250"/>
            <a:ext cx="21971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" y="0"/>
            <a:ext cx="12284075" cy="6916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450" name="矩形 4"/>
          <p:cNvSpPr/>
          <p:nvPr/>
        </p:nvSpPr>
        <p:spPr>
          <a:xfrm>
            <a:off x="3670300" y="2601913"/>
            <a:ext cx="5059363" cy="1247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zh-CN" sz="7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谢 谢</a:t>
            </a:r>
            <a:endParaRPr lang="zh-CN" altLang="zh-CN" sz="7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1" name="矩形 1"/>
          <p:cNvSpPr/>
          <p:nvPr/>
        </p:nvSpPr>
        <p:spPr>
          <a:xfrm>
            <a:off x="184150" y="346075"/>
            <a:ext cx="3938588" cy="1354138"/>
          </a:xfrm>
          <a:prstGeom prst="rect">
            <a:avLst/>
          </a:prstGeom>
          <a:solidFill>
            <a:srgbClr val="14AACF"/>
          </a:solidFill>
          <a:ln w="9525">
            <a:noFill/>
          </a:ln>
        </p:spPr>
        <p:txBody>
          <a:bodyPr anchor="t"/>
          <a:lstStyle/>
          <a:p>
            <a:pPr eaLnBrk="0" hangingPunct="0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452" name="矩形 1"/>
          <p:cNvSpPr/>
          <p:nvPr/>
        </p:nvSpPr>
        <p:spPr>
          <a:xfrm>
            <a:off x="2978150" y="471488"/>
            <a:ext cx="9312275" cy="769937"/>
          </a:xfrm>
          <a:custGeom>
            <a:avLst/>
            <a:gdLst/>
            <a:ahLst/>
            <a:cxnLst>
              <a:cxn ang="0">
                <a:pos x="620659" y="8245"/>
              </a:cxn>
              <a:cxn ang="0">
                <a:pos x="9350442" y="0"/>
              </a:cxn>
              <a:cxn ang="0">
                <a:pos x="9350442" y="751104"/>
              </a:cxn>
              <a:cxn ang="0">
                <a:pos x="0" y="751104"/>
              </a:cxn>
              <a:cxn ang="0">
                <a:pos x="620659" y="8245"/>
              </a:cxn>
            </a:cxnLst>
            <a:rect l="0" t="0" r="0" b="0"/>
            <a:pathLst>
              <a:path w="9311217" h="770467">
                <a:moveTo>
                  <a:pt x="618067" y="8467"/>
                </a:moveTo>
                <a:lnTo>
                  <a:pt x="9311217" y="0"/>
                </a:lnTo>
                <a:lnTo>
                  <a:pt x="9311217" y="770467"/>
                </a:lnTo>
                <a:lnTo>
                  <a:pt x="0" y="770467"/>
                </a:lnTo>
                <a:lnTo>
                  <a:pt x="618067" y="8467"/>
                </a:lnTo>
                <a:close/>
              </a:path>
            </a:pathLst>
          </a:custGeom>
          <a:solidFill>
            <a:schemeClr val="bg1">
              <a:alpha val="50195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3" name="矩形 1"/>
          <p:cNvSpPr/>
          <p:nvPr/>
        </p:nvSpPr>
        <p:spPr>
          <a:xfrm>
            <a:off x="3216275" y="477838"/>
            <a:ext cx="9310688" cy="769937"/>
          </a:xfrm>
          <a:custGeom>
            <a:avLst/>
            <a:gdLst/>
            <a:ahLst/>
            <a:cxnLst>
              <a:cxn ang="0">
                <a:pos x="616772" y="8245"/>
              </a:cxn>
              <a:cxn ang="0">
                <a:pos x="9291664" y="0"/>
              </a:cxn>
              <a:cxn ang="0">
                <a:pos x="9291664" y="751104"/>
              </a:cxn>
              <a:cxn ang="0">
                <a:pos x="0" y="751104"/>
              </a:cxn>
              <a:cxn ang="0">
                <a:pos x="616772" y="8245"/>
              </a:cxn>
            </a:cxnLst>
            <a:rect l="0" t="0" r="0" b="0"/>
            <a:pathLst>
              <a:path w="9311217" h="770467">
                <a:moveTo>
                  <a:pt x="618067" y="8467"/>
                </a:moveTo>
                <a:lnTo>
                  <a:pt x="9311217" y="0"/>
                </a:lnTo>
                <a:lnTo>
                  <a:pt x="9311217" y="770467"/>
                </a:lnTo>
                <a:lnTo>
                  <a:pt x="0" y="770467"/>
                </a:lnTo>
                <a:lnTo>
                  <a:pt x="618067" y="846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4" name="矩形 8"/>
          <p:cNvSpPr/>
          <p:nvPr/>
        </p:nvSpPr>
        <p:spPr>
          <a:xfrm>
            <a:off x="3927475" y="550863"/>
            <a:ext cx="5770563" cy="322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中国广东省广州市黄埔区科学城开创大道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2819</a:t>
            </a: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号   邮编 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510530</a:t>
            </a:r>
            <a:endParaRPr lang="zh-CN" altLang="en-US" sz="1500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5" name="矩形 9"/>
          <p:cNvSpPr/>
          <p:nvPr/>
        </p:nvSpPr>
        <p:spPr>
          <a:xfrm>
            <a:off x="9842500" y="550863"/>
            <a:ext cx="2014538" cy="323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www.gosuncn.com</a:t>
            </a:r>
            <a:endParaRPr lang="zh-CN" altLang="en-US" sz="1500" b="1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6" name="矩形 10"/>
          <p:cNvSpPr/>
          <p:nvPr/>
        </p:nvSpPr>
        <p:spPr>
          <a:xfrm>
            <a:off x="9858375" y="862013"/>
            <a:ext cx="1684338" cy="322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股票代码 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300098</a:t>
            </a:r>
            <a:endParaRPr lang="zh-CN" altLang="en-US" sz="1500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7" name="矩形 11"/>
          <p:cNvSpPr/>
          <p:nvPr/>
        </p:nvSpPr>
        <p:spPr>
          <a:xfrm>
            <a:off x="4024313" y="862013"/>
            <a:ext cx="5605462" cy="323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+86 020 </a:t>
            </a:r>
            <a:r>
              <a:rPr lang="en-US" altLang="zh-CN" sz="1500" b="1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32068888</a:t>
            </a: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（电话）      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+86 020 </a:t>
            </a:r>
            <a:r>
              <a:rPr lang="en-US" altLang="zh-CN" sz="1500" b="1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32032888</a:t>
            </a: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（传真）</a:t>
            </a:r>
            <a:endParaRPr lang="zh-CN" altLang="en-US" sz="1500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10445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622300"/>
            <a:ext cx="2320925" cy="625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什么是工程化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619125" y="1182370"/>
            <a:ext cx="11285220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2400" dirty="0">
                <a:ea typeface="宋体" panose="02010600030101010101" pitchFamily="2" charset="-122"/>
              </a:rPr>
              <a:t>随着用程序的复杂化，</a:t>
            </a:r>
            <a:r>
              <a:rPr lang="zh-CN" altLang="en-US" sz="2400" dirty="0">
                <a:ea typeface="宋体" panose="02010600030101010101" pitchFamily="2" charset="-122"/>
              </a:rPr>
              <a:t>也意味着：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4" name="图片 3" descr="JS逻辑也跟着复杂起来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42745"/>
            <a:ext cx="10058400" cy="44202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什么是工程化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95325" y="1182370"/>
            <a:ext cx="10969625" cy="34150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2400" dirty="0">
                <a:ea typeface="宋体" panose="02010600030101010101" pitchFamily="2" charset="-122"/>
              </a:rPr>
              <a:t>那么工程化是什么呢？</a:t>
            </a:r>
            <a:endParaRPr lang="zh-CN" altLang="en-US" sz="2400" dirty="0">
              <a:ea typeface="宋体" panose="02010600030101010101" pitchFamily="2" charset="-122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2400" dirty="0">
              <a:ea typeface="宋体" panose="02010600030101010101" pitchFamily="2" charset="-122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2400" dirty="0">
                <a:ea typeface="宋体" panose="02010600030101010101" pitchFamily="2" charset="-122"/>
              </a:rPr>
              <a:t>是让大型软件开发</a:t>
            </a:r>
            <a:endParaRPr lang="zh-CN" altLang="en-US" sz="2400" dirty="0">
              <a:ea typeface="宋体" panose="02010600030101010101" pitchFamily="2" charset="-122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2400" dirty="0">
              <a:ea typeface="宋体" panose="02010600030101010101" pitchFamily="2" charset="-122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2400" dirty="0">
                <a:ea typeface="宋体" panose="02010600030101010101" pitchFamily="2" charset="-122"/>
              </a:rPr>
              <a:t>1.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运行效率更高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2400" dirty="0">
                <a:ea typeface="宋体" panose="02010600030101010101" pitchFamily="2" charset="-122"/>
              </a:rPr>
              <a:t>2.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开发效率更高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2400" dirty="0">
                <a:ea typeface="宋体" panose="02010600030101010101" pitchFamily="2" charset="-122"/>
              </a:rPr>
              <a:t>3.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代码质量更高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2400" dirty="0">
                <a:ea typeface="宋体" panose="02010600030101010101" pitchFamily="2" charset="-122"/>
              </a:rPr>
              <a:t>而采取的手段。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工程化有什么工具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619125" y="1182370"/>
            <a:ext cx="11285220" cy="15684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2400" dirty="0">
                <a:ea typeface="宋体" panose="02010600030101010101" pitchFamily="2" charset="-122"/>
              </a:rPr>
              <a:t>除了以上的工具</a:t>
            </a:r>
            <a:r>
              <a:rPr lang="zh-CN" altLang="en-US" sz="2400" dirty="0">
                <a:ea typeface="宋体" panose="02010600030101010101" pitchFamily="2" charset="-122"/>
              </a:rPr>
              <a:t>之外工程化还需要有一些指导的思想：</a:t>
            </a:r>
            <a:endParaRPr lang="zh-CN" altLang="en-US" sz="2400" dirty="0">
              <a:ea typeface="宋体" panose="02010600030101010101" pitchFamily="2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2400" dirty="0">
                <a:ea typeface="宋体" panose="02010600030101010101" pitchFamily="2" charset="-122"/>
              </a:rPr>
              <a:t>1. </a:t>
            </a:r>
            <a:r>
              <a:rPr lang="zh-CN" altLang="en-US" sz="2400" dirty="0">
                <a:ea typeface="宋体" panose="02010600030101010101" pitchFamily="2" charset="-122"/>
              </a:rPr>
              <a:t>运行</a:t>
            </a:r>
            <a:r>
              <a:rPr lang="zh-CN" altLang="en-US" sz="2400" dirty="0">
                <a:ea typeface="宋体" panose="02010600030101010101" pitchFamily="2" charset="-122"/>
              </a:rPr>
              <a:t>效率更高</a:t>
            </a:r>
            <a:endParaRPr lang="zh-CN" altLang="en-US" sz="2400" dirty="0">
              <a:ea typeface="宋体" panose="02010600030101010101" pitchFamily="2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2400" dirty="0">
                <a:ea typeface="宋体" panose="02010600030101010101" pitchFamily="2" charset="-122"/>
              </a:rPr>
              <a:t>	</a:t>
            </a:r>
            <a:r>
              <a:rPr lang="en-US" altLang="zh-CN" sz="2400" dirty="0">
                <a:ea typeface="宋体" panose="02010600030101010101" pitchFamily="2" charset="-122"/>
                <a:hlinkClick r:id="rId2" action="ppaction://hlinkfile"/>
              </a:rPr>
              <a:t>雅虎前端优化的35条军规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2400" dirty="0">
                <a:ea typeface="宋体" panose="02010600030101010101" pitchFamily="2" charset="-122"/>
              </a:rPr>
              <a:t>	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6" name="图片 5" descr="s42310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2750820"/>
            <a:ext cx="3061335" cy="3545840"/>
          </a:xfrm>
          <a:prstGeom prst="rect">
            <a:avLst/>
          </a:prstGeom>
        </p:spPr>
      </p:pic>
      <p:pic>
        <p:nvPicPr>
          <p:cNvPr id="7" name="图片 6" descr="s59142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70" y="2750820"/>
            <a:ext cx="2734310" cy="36455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工程化有什么工具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619125" y="1182370"/>
            <a:ext cx="11285220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2400" dirty="0">
                <a:ea typeface="宋体" panose="02010600030101010101" pitchFamily="2" charset="-122"/>
              </a:rPr>
              <a:t>2. </a:t>
            </a:r>
            <a:r>
              <a:rPr lang="zh-CN" altLang="en-US" sz="2400" dirty="0">
                <a:ea typeface="宋体" panose="02010600030101010101" pitchFamily="2" charset="-122"/>
              </a:rPr>
              <a:t>开发效率更高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45" y="2698115"/>
            <a:ext cx="2121535" cy="2121535"/>
          </a:xfrm>
          <a:prstGeom prst="rect">
            <a:avLst/>
          </a:prstGeom>
        </p:spPr>
      </p:pic>
      <p:pic>
        <p:nvPicPr>
          <p:cNvPr id="4" name="图片 3" descr="rea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5" y="2697480"/>
            <a:ext cx="2122170" cy="2122170"/>
          </a:xfrm>
          <a:prstGeom prst="rect">
            <a:avLst/>
          </a:prstGeom>
        </p:spPr>
      </p:pic>
      <p:pic>
        <p:nvPicPr>
          <p:cNvPr id="5" name="图片 4" descr="angular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9815" y="2567940"/>
            <a:ext cx="2381250" cy="23812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工程化有什么工具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619125" y="1182370"/>
            <a:ext cx="11285220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2400" dirty="0">
                <a:ea typeface="宋体" panose="02010600030101010101" pitchFamily="2" charset="-122"/>
              </a:rPr>
              <a:t>3. </a:t>
            </a:r>
            <a:r>
              <a:rPr lang="zh-CN" altLang="en-US" sz="2400" dirty="0">
                <a:ea typeface="宋体" panose="02010600030101010101" pitchFamily="2" charset="-122"/>
              </a:rPr>
              <a:t>代码质量更高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pic>
        <p:nvPicPr>
          <p:cNvPr id="6" name="图片 5" descr="bann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45" y="3110230"/>
            <a:ext cx="2743200" cy="638175"/>
          </a:xfrm>
          <a:prstGeom prst="rect">
            <a:avLst/>
          </a:prstGeom>
        </p:spPr>
      </p:pic>
      <p:pic>
        <p:nvPicPr>
          <p:cNvPr id="8" name="图片 7" descr="download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535" y="2514600"/>
            <a:ext cx="1828800" cy="1828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1123950" y="2408555"/>
            <a:ext cx="3862070" cy="2042795"/>
          </a:xfrm>
          <a:prstGeom prst="roundRect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445885" y="2526665"/>
            <a:ext cx="5101590" cy="18059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工程化的由来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8299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 algn="l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2400" dirty="0">
                <a:ea typeface="宋体" panose="02010600030101010101" pitchFamily="2" charset="-122"/>
              </a:rPr>
              <a:t>除此以外，还有将工程化自动化的手段：</a:t>
            </a:r>
            <a:endParaRPr lang="zh-CN" altLang="en-US" sz="2400" dirty="0">
              <a:ea typeface="宋体" panose="02010600030101010101" pitchFamily="2" charset="-122"/>
            </a:endParaRPr>
          </a:p>
          <a:p>
            <a:pPr lvl="1" indent="228600" algn="l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2400" dirty="0">
              <a:ea typeface="宋体" panose="02010600030101010101" pitchFamily="2" charset="-122"/>
            </a:endParaRPr>
          </a:p>
        </p:txBody>
      </p:sp>
      <p:pic>
        <p:nvPicPr>
          <p:cNvPr id="2" name="图片 1" descr="cd0bb358c45b584743d8ce4991777c4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445" y="2779395"/>
            <a:ext cx="4521835" cy="1299845"/>
          </a:xfrm>
          <a:prstGeom prst="rect">
            <a:avLst/>
          </a:prstGeom>
        </p:spPr>
      </p:pic>
      <p:pic>
        <p:nvPicPr>
          <p:cNvPr id="7" name="图片 6" descr="gulp-white-text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4835" y="2700020"/>
            <a:ext cx="2400300" cy="14573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工程化的由来</a:t>
            </a:r>
            <a:endParaRPr lang="en-US" altLang="zh-CN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1636.656.bi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047875"/>
            <a:ext cx="2200275" cy="2762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0340" y="5080635"/>
            <a:ext cx="370078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《 JavaScript Web应用开发》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81120" y="2047875"/>
            <a:ext cx="6211570" cy="3136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这本书比较老了，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2015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年出版，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应该是第一本和工程化相关的中文读本了，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除去那些已经被淘汰的工具：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grunt → gulp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、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webpack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backbone → vue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、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react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、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angular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和用不上的东西：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Heroku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基本上包括了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JS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软件开发（包括前端和后端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）的每一个流程，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其中可以进行工程化的每个节点。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14761" y="4418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en-US" altLang="zh-CN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</a:t>
              </a: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14761" y="4418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</a:t>
              </a: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</a:t>
              </a:r>
              <a:r>
                <a:rPr lang="zh-CN" altLang="en-US" sz="28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en-US" altLang="zh-CN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</a:t>
              </a: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83957"/>
            <a:ext cx="8354291" cy="77419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讲座大纲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360" y="2644686"/>
            <a:ext cx="7261022" cy="3046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的介绍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常用的NPM命令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NPM的配置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package.json文件的重要字段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61097"/>
            <a:ext cx="8354291" cy="77419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讲座大纲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342900" indent="-342900" algn="ctr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NPM的介绍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NPM的介绍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23069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NPM是随同NodeJS一起安装的包管理工具，</a:t>
            </a:r>
            <a:endParaRPr 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能解决NodeJS代码部署上的很多问题，常见的使用场景有以下几种：</a:t>
            </a:r>
            <a:endParaRPr 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  <a:p>
            <a:pPr marL="342900" lvl="1" indent="-342900">
              <a:buFont typeface="Arial" panose="020B0604020202020204" pitchFamily="34" charset="0"/>
              <a:buChar char="•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允许用户从NPM服务器下载别人编写的第三方包到本地使用</a:t>
            </a:r>
            <a:endParaRPr lang="zh-CN" dirty="0"/>
          </a:p>
          <a:p>
            <a:pPr marL="342900" lvl="1" indent="-342900">
              <a:buFont typeface="Arial" panose="020B0604020202020204" pitchFamily="34" charset="0"/>
              <a:buChar char="•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允许用户从NPM服务器下载并安装别人编写的命令行程序到本地使用</a:t>
            </a:r>
            <a:endParaRPr lang="zh-CN" dirty="0"/>
          </a:p>
          <a:p>
            <a:pPr marL="342900" lvl="1" indent="-342900">
              <a:buFont typeface="Arial" panose="020B0604020202020204" pitchFamily="34" charset="0"/>
              <a:buChar char="•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允许用户将自己编写的包或命令行程序上传到NPM服务器供别人使用</a:t>
            </a:r>
            <a:endParaRPr lang="zh-CN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61097"/>
            <a:ext cx="8354291" cy="77419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讲座大纲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常用的NPM命令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NPM的介绍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461581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常用的</a:t>
            </a:r>
            <a:r>
              <a:rPr lang="en-US" altLang="zh-CN" dirty="0"/>
              <a:t>NPM</a:t>
            </a:r>
            <a:r>
              <a:rPr lang="zh-CN" altLang="en-US" dirty="0"/>
              <a:t>命令：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初始化，为当前工程生成一个</a:t>
            </a:r>
            <a:r>
              <a:rPr lang="en-US" altLang="zh-CN" sz="1800" dirty="0"/>
              <a:t>package.json</a:t>
            </a:r>
            <a:r>
              <a:rPr lang="zh-CN" altLang="en-US" sz="1800" dirty="0"/>
              <a:t>文件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init</a:t>
            </a: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init -y</a:t>
            </a: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安装依赖，通过读取</a:t>
            </a:r>
            <a:r>
              <a:rPr lang="en-US" altLang="zh-CN" sz="1800" dirty="0"/>
              <a:t>package.json</a:t>
            </a:r>
            <a:r>
              <a:rPr lang="zh-CN" altLang="en-US" sz="1800" dirty="0"/>
              <a:t>里面的内容，递归下载当前工程的依赖文件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install</a:t>
            </a: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i</a:t>
            </a: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添加依赖，下载第三方库，并把依赖信息记录到</a:t>
            </a:r>
            <a:r>
              <a:rPr lang="en-US" altLang="zh-CN" sz="1800" dirty="0"/>
              <a:t>package.json</a:t>
            </a:r>
            <a:r>
              <a:rPr lang="zh-CN" altLang="en-US" sz="1800" dirty="0"/>
              <a:t>文件里面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install &lt;packageName+&gt; -D</a:t>
            </a: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install &lt;packageName+&gt; -S</a:t>
            </a: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添加全局工具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install &lt;packageName+&gt; -g</a:t>
            </a:r>
            <a:endParaRPr lang="en-US" altLang="zh-CN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61097"/>
            <a:ext cx="8354291" cy="77419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讲座大纲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altLang="zh-CN" sz="3200" dirty="0">
                <a:sym typeface="+mn-ea"/>
              </a:rPr>
              <a:t>NPM</a:t>
            </a:r>
            <a:r>
              <a:rPr lang="zh-CN" altLang="en-US" sz="3200" dirty="0">
                <a:sym typeface="+mn-ea"/>
              </a:rPr>
              <a:t>的配置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NPM的介绍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52622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NPM</a:t>
            </a:r>
            <a:r>
              <a:rPr lang="zh-CN" altLang="en-US" dirty="0"/>
              <a:t>的配置：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配置镜像，加速依赖下载：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npm config set registry=https://registry.npm.taobao.org</a:t>
            </a: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切换到淘宝镜像，可以应付大部分的依赖下载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还有一部分需要特殊处理的可以参考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  <a:hlinkClick r:id="rId2" action="ppaction://hlinkfile"/>
              </a:rPr>
              <a:t>https://npm.taobao.org/mirrors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如果配置了私有</a:t>
            </a:r>
            <a:r>
              <a:rPr lang="en-US" altLang="zh-CN" dirty="0"/>
              <a:t>NPM</a:t>
            </a:r>
            <a:r>
              <a:rPr lang="zh-CN" altLang="en-US" dirty="0"/>
              <a:t>镜像的话，也可以通过这个命令行切换到私有镜像，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搭建私有镜像的常用工具有</a:t>
            </a:r>
            <a:r>
              <a:rPr lang="en-US" altLang="zh-CN" dirty="0"/>
              <a:t>sinopia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pm2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" y="4222750"/>
            <a:ext cx="6410325" cy="1447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NPM的介绍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42462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ea typeface="宋体" panose="02010600030101010101" pitchFamily="2" charset="-122"/>
              </a:rPr>
              <a:t>对于经常需要切换</a:t>
            </a:r>
            <a:r>
              <a:rPr lang="zh-CN" altLang="en-US" sz="1800" dirty="0">
                <a:sym typeface="+mn-ea"/>
              </a:rPr>
              <a:t>镜像地址的人，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有另外的工具：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n</a:t>
            </a:r>
            <a:r>
              <a:rPr lang="zh-CN" altLang="en-US" sz="1800" dirty="0">
                <a:sym typeface="+mn-ea"/>
              </a:rPr>
              <a:t>rm：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一个命令行工具，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可以通过   npm install -g nrm   命令进行安装。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列出所有可用镜像：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nrm ls</a:t>
            </a:r>
            <a:endParaRPr lang="en-US" altLang="zh-CN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显示当前使用镜像：</a:t>
            </a:r>
            <a:endParaRPr lang="en-US" altLang="zh-CN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nrm current</a:t>
            </a:r>
            <a:endParaRPr lang="en-US" altLang="zh-CN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切换镜像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nrm use &lt;registry&gt;</a:t>
            </a:r>
            <a:endParaRPr lang="en-US" altLang="zh-CN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添加镜像地址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nrm add &lt;</a:t>
            </a:r>
            <a:r>
              <a:rPr lang="en-US" altLang="zh-CN" sz="1800" dirty="0">
                <a:sym typeface="+mn-ea"/>
              </a:rPr>
              <a:t>registry&gt; &lt;url&gt;</a:t>
            </a:r>
            <a:endParaRPr lang="en-US" altLang="zh-CN" sz="1800"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61097"/>
            <a:ext cx="8354291" cy="77419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讲座大纲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sz="3200" dirty="0">
                <a:sym typeface="+mn-ea"/>
              </a:rPr>
              <a:t>package.json文件的重要字段</a:t>
            </a:r>
            <a:endParaRPr sz="3200"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NPM的介绍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50774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package.json</a:t>
            </a:r>
            <a:r>
              <a:rPr lang="zh-CN" altLang="en-US" sz="1800" dirty="0"/>
              <a:t>文件的重要字段：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scripts：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	</a:t>
            </a:r>
            <a:r>
              <a:rPr lang="zh-CN" altLang="en-US" sz="1800" dirty="0"/>
              <a:t>命令行列表，用于记录当前程序的重要命令行，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	</a:t>
            </a:r>
            <a:r>
              <a:rPr lang="zh-CN" altLang="en-US" sz="1800" dirty="0"/>
              <a:t>一般来说新接手到一个程序，要知道它怎么编译、怎么运行，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	</a:t>
            </a:r>
            <a:r>
              <a:rPr lang="zh-CN" altLang="en-US" sz="1800" dirty="0"/>
              <a:t>除了可以看</a:t>
            </a:r>
            <a:r>
              <a:rPr lang="en-US" altLang="zh-CN" sz="1800" dirty="0"/>
              <a:t>README.md</a:t>
            </a:r>
            <a:r>
              <a:rPr lang="zh-CN" altLang="en-US" sz="1800" dirty="0"/>
              <a:t>文件以外，还可以看这个字段</a:t>
            </a: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以</a:t>
            </a:r>
            <a:r>
              <a:rPr lang="zh-CN" altLang="en-US" sz="1800" dirty="0"/>
              <a:t>右图为例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运行命令行：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run start</a:t>
            </a: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就相当于运行命令行：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run dev</a:t>
            </a: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就相当于运行命令行：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webpack-dev-server ........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540" y="3386455"/>
            <a:ext cx="7115175" cy="249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83957"/>
            <a:ext cx="8354291" cy="77419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讲座大纲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2644686"/>
            <a:ext cx="7261022" cy="15684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工程化的由来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什么是工程化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工程化有什么工具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NPM的介绍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369252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package.json</a:t>
            </a:r>
            <a:r>
              <a:rPr lang="zh-CN" altLang="en-US" sz="1800" dirty="0"/>
              <a:t>文件的重要字段：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dependencies：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devDependencies：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	</a:t>
            </a:r>
            <a:r>
              <a:rPr lang="zh-CN" altLang="en-US" sz="1800" dirty="0"/>
              <a:t>这两个字段都是用于保存当前工程所依赖的依赖项的，</a:t>
            </a:r>
            <a:endParaRPr lang="zh-CN" altLang="en-US" sz="1800" dirty="0"/>
          </a:p>
          <a:p>
            <a:pPr marL="0"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dependencies          对应的是   </a:t>
            </a:r>
            <a:r>
              <a:rPr lang="en-US" altLang="zh-CN" sz="1800" dirty="0">
                <a:sym typeface="+mn-ea"/>
              </a:rPr>
              <a:t>npm install &lt;packageName+&gt; -S    </a:t>
            </a:r>
            <a:r>
              <a:rPr lang="zh-CN" altLang="en-US" sz="1800" dirty="0">
                <a:sym typeface="+mn-ea"/>
              </a:rPr>
              <a:t>命令中的 </a:t>
            </a:r>
            <a:r>
              <a:rPr lang="en-US" altLang="zh-CN" sz="1800" dirty="0">
                <a:sym typeface="+mn-ea"/>
              </a:rPr>
              <a:t>-S</a:t>
            </a:r>
            <a:r>
              <a:rPr lang="en-US" altLang="zh-CN" sz="1800" dirty="0">
                <a:sym typeface="+mn-ea"/>
              </a:rPr>
              <a:t>	</a:t>
            </a:r>
            <a:endParaRPr lang="en-US" altLang="zh-CN" sz="1800" dirty="0">
              <a:sym typeface="+mn-ea"/>
            </a:endParaRPr>
          </a:p>
          <a:p>
            <a:pPr marL="0"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devDependencies</a:t>
            </a:r>
            <a:r>
              <a:rPr lang="zh-CN" altLang="en-US" sz="1800" dirty="0">
                <a:sym typeface="+mn-ea"/>
              </a:rPr>
              <a:t>    对应的是   </a:t>
            </a:r>
            <a:r>
              <a:rPr lang="en-US" altLang="zh-CN" sz="1800" dirty="0">
                <a:sym typeface="+mn-ea"/>
              </a:rPr>
              <a:t>npm install &lt;packageName+&gt; -D   </a:t>
            </a:r>
            <a:r>
              <a:rPr lang="zh-CN" altLang="en-US" sz="1800" dirty="0">
                <a:sym typeface="+mn-ea"/>
              </a:rPr>
              <a:t>命令中的 </a:t>
            </a:r>
            <a:r>
              <a:rPr lang="en-US" altLang="zh-CN" sz="1800" dirty="0">
                <a:sym typeface="+mn-ea"/>
              </a:rPr>
              <a:t>-D</a:t>
            </a:r>
            <a:endParaRPr lang="en-US" altLang="zh-CN" sz="1800" dirty="0">
              <a:sym typeface="+mn-ea"/>
            </a:endParaRPr>
          </a:p>
          <a:p>
            <a:pPr marL="0"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sz="1800" dirty="0">
              <a:sym typeface="+mn-ea"/>
            </a:endParaRPr>
          </a:p>
          <a:p>
            <a:pPr marL="0"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那么这两个字段究竟有什么不一样呢？</a:t>
            </a:r>
            <a:endParaRPr lang="zh-CN" altLang="en-US" sz="1800" dirty="0">
              <a:sym typeface="+mn-ea"/>
            </a:endParaRPr>
          </a:p>
          <a:p>
            <a:pPr marL="0"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endParaRPr lang="en-US" altLang="zh-CN" sz="1800" dirty="0">
              <a:sym typeface="+mn-ea"/>
            </a:endParaRPr>
          </a:p>
          <a:p>
            <a:pPr marL="0"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当我们通过</a:t>
            </a:r>
            <a:r>
              <a:rPr lang="en-US" altLang="zh-CN" sz="1800" dirty="0">
                <a:sym typeface="+mn-ea"/>
              </a:rPr>
              <a:t>npm install</a:t>
            </a:r>
            <a:r>
              <a:rPr lang="zh-CN" altLang="en-US" sz="1800" dirty="0">
                <a:sym typeface="+mn-ea"/>
              </a:rPr>
              <a:t>下载当前工程的所有依赖的时候，</a:t>
            </a:r>
            <a:endParaRPr lang="zh-CN" altLang="en-US" sz="1800" dirty="0">
              <a:sym typeface="+mn-ea"/>
            </a:endParaRPr>
          </a:p>
          <a:p>
            <a:pPr marL="0"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npm </a:t>
            </a:r>
            <a:r>
              <a:rPr lang="zh-CN" altLang="en-US" sz="1800" dirty="0">
                <a:sym typeface="+mn-ea"/>
              </a:rPr>
              <a:t>会下载当前项目的 </a:t>
            </a:r>
            <a:r>
              <a:rPr lang="zh-CN" altLang="en-US" sz="1800" dirty="0">
                <a:sym typeface="+mn-ea"/>
              </a:rPr>
              <a:t>dependencies和devDependencies 中的依赖，</a:t>
            </a:r>
            <a:endParaRPr lang="zh-CN" altLang="en-US" sz="1800" dirty="0">
              <a:sym typeface="+mn-ea"/>
            </a:endParaRPr>
          </a:p>
          <a:p>
            <a:pPr marL="0"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并且递归式的下载依赖的dependencies依赖</a:t>
            </a:r>
            <a:endParaRPr lang="zh-CN" altLang="en-US" sz="1800"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NPM的介绍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6451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用一个图来说明这个关系就是：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</p:txBody>
      </p:sp>
      <p:pic>
        <p:nvPicPr>
          <p:cNvPr id="3" name="图片 2" descr="我的项目 (1)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3725" y="647700"/>
            <a:ext cx="5924550" cy="5562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NPM的介绍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39693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package.json</a:t>
            </a:r>
            <a:r>
              <a:rPr lang="zh-CN" altLang="en-US" sz="1800" dirty="0"/>
              <a:t>文件的重要字段：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peerD</a:t>
            </a:r>
            <a:r>
              <a:rPr lang="zh-CN" altLang="en-US" sz="1800" dirty="0"/>
              <a:t>ependencies：</a:t>
            </a:r>
            <a:endParaRPr lang="zh-CN" alt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这个也是代表一种依赖，只是这个依赖不会在执行   </a:t>
            </a:r>
            <a:r>
              <a:rPr lang="en-US" altLang="zh-CN" sz="1800" dirty="0">
                <a:sym typeface="+mn-ea"/>
              </a:rPr>
              <a:t>npm install   </a:t>
            </a:r>
            <a:r>
              <a:rPr lang="zh-CN" altLang="en-US" sz="1800" dirty="0">
                <a:sym typeface="+mn-ea"/>
              </a:rPr>
              <a:t>的时候被下载，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它只会弹出这样一个提示，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提示我们去手动安装这个依赖。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endParaRPr lang="en-US" altLang="zh-CN" sz="18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886075"/>
            <a:ext cx="10134600" cy="10858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NPM的介绍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42462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peerD</a:t>
            </a:r>
            <a:r>
              <a:rPr lang="zh-CN" altLang="en-US" sz="1800" dirty="0">
                <a:sym typeface="+mn-ea"/>
              </a:rPr>
              <a:t>ependencies的作用：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这个特性有什么用呢？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主要是给那些库的作者用的，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假设：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我是一个库作者，我要写一个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vue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UI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库，这个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UI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库依赖了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eChart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来绘图，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我在</a:t>
            </a:r>
            <a:r>
              <a:rPr lang="en-US" altLang="zh-CN" sz="1800" dirty="0">
                <a:sym typeface="+mn-ea"/>
              </a:rPr>
              <a:t>d</a:t>
            </a:r>
            <a:r>
              <a:rPr lang="zh-CN" altLang="en-US" sz="1800" dirty="0">
                <a:sym typeface="+mn-ea"/>
              </a:rPr>
              <a:t>ependencies里面添加了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eChart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的依赖，然后发布。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我是一个应用开发者，我用了上面的那个库，但是上面那个库依赖的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eChart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有一个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它最近被修复了，但是我要等上面的库作者更新它的依赖，才能修复这个问题。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所以：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使用</a:t>
            </a:r>
            <a:r>
              <a:rPr lang="en-US" altLang="zh-CN" sz="1800" dirty="0">
                <a:sym typeface="+mn-ea"/>
              </a:rPr>
              <a:t>peerD</a:t>
            </a:r>
            <a:r>
              <a:rPr lang="zh-CN" altLang="en-US" sz="1800" dirty="0">
                <a:sym typeface="+mn-ea"/>
              </a:rPr>
              <a:t>ependencies的目的在于，把依赖库的版本选择权，交给使用该库的用户。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endParaRPr lang="en-US" altLang="zh-CN" sz="1800"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NPM的介绍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203009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main</a:t>
            </a:r>
            <a:r>
              <a:rPr lang="zh-CN" altLang="en-US" sz="1800" dirty="0">
                <a:sym typeface="+mn-ea"/>
              </a:rPr>
              <a:t>的作用：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用于指明包的入口文件</a:t>
            </a:r>
            <a:r>
              <a:rPr lang="zh-CN" altLang="en-US" sz="1800" dirty="0">
                <a:sym typeface="+mn-ea"/>
              </a:rPr>
              <a:t>。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主要是给那些库的作者用的。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bin</a:t>
            </a:r>
            <a:r>
              <a:rPr lang="zh-CN" altLang="en-US" sz="1800" dirty="0">
                <a:sym typeface="+mn-ea"/>
              </a:rPr>
              <a:t>的作用：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用于指明命令行的名称和其入口文件。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主要是给命令行工具的作者用的。</a:t>
            </a:r>
            <a:endParaRPr lang="zh-CN" altLang="en-US" sz="1800"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14761" y="4418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开发VUE应用程序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开发VUE应用程序</a:t>
            </a:r>
            <a:endParaRPr dirty="0" err="1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360" y="1906181"/>
            <a:ext cx="7261022" cy="3046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vue-cli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脚手架工具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组件间沟通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vue-router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3703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开发VUE应用程序</a:t>
            </a:r>
            <a:endParaRPr dirty="0" err="1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342900" indent="-342900" algn="ctr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vue-cli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脚手架工具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94130"/>
            <a:ext cx="10421620" cy="2675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vue-cli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是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生态里面的脚手架工具，提供了：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快速创建项目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集成编译环境（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集成开发服务器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（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）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带来的作用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0275" y="3744595"/>
            <a:ext cx="254000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文件合并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文件哈希命名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文件分割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文件压缩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代码编译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路径别名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图片压缩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图片转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base64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37305" y="3744595"/>
            <a:ext cx="4185285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公共模块提取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样式文件提起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HTML文件注入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静态文件复制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环境变量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条件编译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sourcemap生成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等等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94130"/>
            <a:ext cx="10421620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有两个版本的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vue-cli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工具：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2.X 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会把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文件直接放到工程里面，随时修改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3.X 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会把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文件放到依赖里面，只读取在工程里面的配置文件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（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3.X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版本现在还支持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创建项目的方式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）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2.X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版本的安装命令：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npm i -g vue-cli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3.X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版本的安装命令：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npm i -g @vue/cli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0540" y="3122930"/>
            <a:ext cx="481457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新建工程：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 init webpack &lt;projectName&gt;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新建工程：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 create &lt;projectName&gt;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61097"/>
            <a:ext cx="8354291" cy="77419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讲座大纲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342900" indent="-342900" algn="ctr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工程化的由来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94130"/>
            <a:ext cx="1042162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以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版本的命令行为例，新建一个名为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vueDeom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工程：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 init webpack vueDemo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在新建项目的途中会有一些问题需要填写：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3227070"/>
            <a:ext cx="6486525" cy="3248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3362960"/>
            <a:ext cx="5422900" cy="29762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695" y="62230"/>
            <a:ext cx="6276975" cy="6734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275" y="1340485"/>
            <a:ext cx="2159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了解工程的目录结构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367665" y="1182370"/>
            <a:ext cx="353822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以最近开发的远程提讯系统为例，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说明源代码文件架构：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42684"/>
          <a:stretch>
            <a:fillRect/>
          </a:stretch>
        </p:blipFill>
        <p:spPr>
          <a:xfrm>
            <a:off x="50165" y="2220595"/>
            <a:ext cx="3308350" cy="3914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7490" y="1182370"/>
            <a:ext cx="169926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页面文件结构：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21241"/>
          <a:stretch>
            <a:fillRect/>
          </a:stretch>
        </p:blipFill>
        <p:spPr>
          <a:xfrm>
            <a:off x="3628390" y="2220595"/>
            <a:ext cx="4410075" cy="3908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28635" y="1182370"/>
            <a:ext cx="215900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公共组件文件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结构：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b="6937"/>
          <a:stretch>
            <a:fillRect/>
          </a:stretch>
        </p:blipFill>
        <p:spPr>
          <a:xfrm>
            <a:off x="8128635" y="2220595"/>
            <a:ext cx="3727450" cy="39185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812165" y="1258570"/>
            <a:ext cx="1059116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在进入下一节之前，还需要介绍一个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vscode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的插件，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帮助对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*.vue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文件进行语法提示、语法高亮、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文件格式化</a:t>
            </a:r>
            <a:b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</a:b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060575"/>
            <a:ext cx="4789170" cy="3806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65850" y="2060575"/>
            <a:ext cx="523748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语法提示、语法高亮功能开箱即用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文件格式化功能要一定配置：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对项目的修改：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50" y="3345180"/>
            <a:ext cx="5306060" cy="17894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65850" y="5257800"/>
            <a:ext cx="5249545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在项目文件夹的根部，新增一个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.vscode/settings.json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就可以配置缩进、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html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元素属性的摆放方式等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用快捷键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shift+alt+f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可以触发对当前文件的格式化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3703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开发VUE应用程序</a:t>
            </a:r>
            <a:endParaRPr dirty="0" err="1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94130"/>
            <a:ext cx="1042162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首先开篇说来，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的入门最佳还是它的官网教程：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  <a:hlinkClick r:id="rId2" action="ppaction://hlinkfile"/>
              </a:rPr>
              <a:t>https://cn.vuejs.org/v2/guide/index.html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  <a:hlinkClick r:id="rId2" action="ppaction://hlinkfile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但是为了这次讲座，会把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的基础语法进行一次简单的介绍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*.vue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文件介绍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1740535"/>
            <a:ext cx="4625975" cy="4883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0400" y="1740535"/>
            <a:ext cx="576961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左边是一个简单*.vue文件内部结构：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主要分为三部分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&lt;script&gt;：脚本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&lt;style&gt;：样式，可以有多个（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?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）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903095"/>
            <a:ext cx="5353050" cy="1781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85890" y="1903095"/>
            <a:ext cx="5631180" cy="4244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字符串插值：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使用的还是刚才的例子，将表达式写在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{{}}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就可以渲染出对应的内容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表达式中的变量，可以省略  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this. 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可以访问的变量包括：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props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中生命的属性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data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中定义的属性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methods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中定义的方法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computed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中定义的计算属性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从外部文件中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import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进来的东西，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需要在以上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4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个中的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1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个上进行声明，才能被模板访问。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4622800"/>
            <a:ext cx="2495550" cy="121920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3289300" y="3684270"/>
            <a:ext cx="698500" cy="709930"/>
          </a:xfrm>
          <a:prstGeom prst="down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59766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属性绑定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可以通过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v-model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指令和特定的属性进行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“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双向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”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绑定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v-model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只可以使用在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data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和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computed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中声明的属性上。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1903095"/>
            <a:ext cx="3800475" cy="4444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4215130"/>
            <a:ext cx="2038350" cy="1323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095" y="4343400"/>
            <a:ext cx="1933575" cy="106680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7382510" y="4143375"/>
            <a:ext cx="2164715" cy="1396006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通过输入框修改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name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的值后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452882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属性绑定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v-bind:propName 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和 它的缩写 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:propName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可以将值从父组件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“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传递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”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到子组件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 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注意：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虽然说是绑定，但实际上是单方向的传递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903095"/>
            <a:ext cx="3479800" cy="4381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305" y="4756785"/>
            <a:ext cx="2105025" cy="1095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320" y="4756785"/>
            <a:ext cx="2447925" cy="101917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6075045" y="4658995"/>
            <a:ext cx="2969260" cy="1290954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虽然修改了输入框的值，但是外面的值并没有改变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工程化的由来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19125" y="1182370"/>
            <a:ext cx="11285220" cy="304609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dirty="0"/>
              <a:t>HTML</a:t>
            </a:r>
            <a:r>
              <a:rPr lang="zh-CN" altLang="en-US" dirty="0"/>
              <a:t>的全称是</a:t>
            </a:r>
            <a:r>
              <a:rPr lang="en-US" dirty="0"/>
              <a:t>    </a:t>
            </a:r>
            <a:r>
              <a:rPr dirty="0"/>
              <a:t>超文本标记语言(Hyper Text Markup Language)</a:t>
            </a:r>
            <a:endParaRPr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其诞生之初的主要作用是作为大学等机构的电子文献</a:t>
            </a:r>
            <a:endParaRPr 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主要功能有：</a:t>
            </a:r>
            <a:endParaRPr 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1. </a:t>
            </a:r>
            <a:r>
              <a:rPr lang="zh-CN" altLang="en-US" dirty="0"/>
              <a:t>显示文档内容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2. </a:t>
            </a:r>
            <a:r>
              <a:rPr lang="zh-CN" altLang="en-US" dirty="0"/>
              <a:t>超链接（跳转到别的文档）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3. </a:t>
            </a:r>
            <a:r>
              <a:rPr lang="zh-CN" altLang="en-US" dirty="0"/>
              <a:t>表单</a:t>
            </a:r>
            <a:endParaRPr 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390144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属性绑定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v-model 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实际上相当于 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v-bind + v-on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1903095"/>
            <a:ext cx="3965575" cy="42106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130" y="2783205"/>
            <a:ext cx="4137660" cy="3330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542290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事件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绑定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v-on:eventName 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和 它的缩写 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:eventName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可以进行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事件绑定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事件绑定的属性只能是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methods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里面声明的方法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1903095"/>
            <a:ext cx="3965575" cy="421068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464810" y="3848100"/>
            <a:ext cx="5842000" cy="2313305"/>
            <a:chOff x="8606" y="6060"/>
            <a:chExt cx="9200" cy="3643"/>
          </a:xfrm>
        </p:grpSpPr>
        <p:sp>
          <p:nvSpPr>
            <p:cNvPr id="4" name="圆角矩形 3"/>
            <p:cNvSpPr/>
            <p:nvPr/>
          </p:nvSpPr>
          <p:spPr>
            <a:xfrm>
              <a:off x="8606" y="7540"/>
              <a:ext cx="2840" cy="641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父组件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4966" y="7540"/>
              <a:ext cx="2840" cy="683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子组件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" name="上弧形箭头 5"/>
            <p:cNvSpPr/>
            <p:nvPr/>
          </p:nvSpPr>
          <p:spPr>
            <a:xfrm>
              <a:off x="9998" y="6060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上弧形箭头 9"/>
            <p:cNvSpPr/>
            <p:nvPr/>
          </p:nvSpPr>
          <p:spPr>
            <a:xfrm rot="10800000">
              <a:off x="9818" y="8223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705" y="6060"/>
              <a:ext cx="1065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v-bind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841" y="8860"/>
              <a:ext cx="794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v-on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087" y="7540"/>
              <a:ext cx="2662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双向绑定的原理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4170" y="1831340"/>
            <a:ext cx="189674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条件渲染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: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v-if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v-else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v-else-if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" y="1831340"/>
            <a:ext cx="4036695" cy="47053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05" y="4530725"/>
            <a:ext cx="1619250" cy="7429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0435" y="4450080"/>
            <a:ext cx="1476375" cy="904875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7475855" y="4505960"/>
            <a:ext cx="1948180" cy="768031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点击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toggle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按钮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09820" y="1281430"/>
            <a:ext cx="668020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列表渲染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: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v-for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左侧是官网的一个例子，但是当我们将它复制到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我们的项目的时候，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它会报一个没有绑定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:key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的错误。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这个错误一般不会影响功能。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1831340"/>
            <a:ext cx="3787140" cy="4830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820" y="4032885"/>
            <a:ext cx="6096000" cy="2628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3703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开发VUE应用程序</a:t>
            </a:r>
            <a:endParaRPr dirty="0" err="1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vue组件间沟通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6613525" y="2645410"/>
            <a:ext cx="475678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父子间沟通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兄弟间沟通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祖先后代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任意组件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间的沟通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3" name="图片 2" descr="根组件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65" y="2414270"/>
            <a:ext cx="4928870" cy="26784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4756785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父子间沟通：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41630" y="2540635"/>
            <a:ext cx="5842000" cy="2313305"/>
            <a:chOff x="8606" y="6060"/>
            <a:chExt cx="9200" cy="3643"/>
          </a:xfrm>
        </p:grpSpPr>
        <p:sp>
          <p:nvSpPr>
            <p:cNvPr id="4" name="圆角矩形 3"/>
            <p:cNvSpPr/>
            <p:nvPr/>
          </p:nvSpPr>
          <p:spPr>
            <a:xfrm>
              <a:off x="8606" y="7540"/>
              <a:ext cx="2840" cy="641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父组件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4966" y="7540"/>
              <a:ext cx="2840" cy="683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子组件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" name="上弧形箭头 5"/>
            <p:cNvSpPr/>
            <p:nvPr/>
          </p:nvSpPr>
          <p:spPr>
            <a:xfrm>
              <a:off x="9998" y="6060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上弧形箭头 9"/>
            <p:cNvSpPr/>
            <p:nvPr/>
          </p:nvSpPr>
          <p:spPr>
            <a:xfrm rot="10800000">
              <a:off x="9818" y="8223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705" y="6060"/>
              <a:ext cx="1065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v-bind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841" y="8860"/>
              <a:ext cx="794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v-on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087" y="7540"/>
              <a:ext cx="2662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双向绑定的原理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976110" y="2174875"/>
            <a:ext cx="4823460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父子间的沟通，在前面的基础介绍当中已经介绍过了：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父组件和子组件之间可以通过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v-bind和v-on进行一个双向绑定。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v-modal和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.sync也是同样的原理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4756785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兄弟间沟通：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2165" y="2460625"/>
            <a:ext cx="437515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兄弟间的沟通是一个道理，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只不过需要父组件做一个中介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但是由于有双向绑定在作用，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所以非常容易实现。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10" y="1585595"/>
            <a:ext cx="5095875" cy="3686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4756785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祖先后代间沟通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0275" y="1911985"/>
            <a:ext cx="532447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首先定调：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和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v-on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不支持跨层级，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只能作用在父与子之间。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v-modal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、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v-bind.sync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也一样。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有人可能认为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不行就不行了，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怎么连个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v-on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（事件绑定）都不行呢？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dom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不是会冒泡往上传递么？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74840" y="2835275"/>
            <a:ext cx="474345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因为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v-on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就不是原生的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dom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事件，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v-on.native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才是，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但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v-on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.native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只支持原生事件，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不支持自定义事件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2" grpId="0" bldLvl="0" animBg="1"/>
      <p:bldP spid="2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10586085" cy="3413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祖先后代间沟通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1.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用蛮力（十分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不推荐）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使用$props、$attrs、$listeners等属性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（只能跨一级，应用场景受限，但是对于一些原有组件的简单包装很有用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  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3.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  <a:hlinkClick r:id="rId2" action="ppaction://hlinkfile"/>
              </a:rPr>
              <a:t>依赖注入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 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" y="2819400"/>
            <a:ext cx="6772275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370" y="4038600"/>
            <a:ext cx="3133090" cy="28117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工程化的由来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619125" y="1182370"/>
            <a:ext cx="11285220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由于功能的简单性，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旧时代的页面就长这个样：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333625"/>
            <a:ext cx="5028565" cy="368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1047178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任意组件间的沟通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1.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事件总线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（又或者是其他的能够建立事件系统的东西，非官方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 vuex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（官方，全家桶组件，下一节介绍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60350"/>
            <a:ext cx="7467600" cy="63373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10616565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父子间沟通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兄弟间沟通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祖先后代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任意组件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间的沟通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以上就是所有了么？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不是，以上的只是双向绑定，还有单向通信的方式：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方法调用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事件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10616565" cy="2675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在介绍单向通信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之前，有必要明确一个问题：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Q: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既然有了双向绑定为什么还要有单向的通信方式？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A: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双向绑定在进行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数据同步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的时候确实很好很棒，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   但是如果不需要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数据同步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的时候它反而会成为麻烦。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182370"/>
            <a:ext cx="9563100" cy="5457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85" y="2203450"/>
            <a:ext cx="4933950" cy="32289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方法调用：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通过方法调用把数据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传入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目标组件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712720"/>
            <a:ext cx="5415280" cy="2974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795" y="2712720"/>
            <a:ext cx="4305935" cy="30384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方法调用：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通过方法调用把数据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传入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目标组件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45" y="561975"/>
            <a:ext cx="6124575" cy="5734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自定义事件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通过自定义事件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输出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2470150"/>
            <a:ext cx="5692775" cy="3854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545" y="2470150"/>
            <a:ext cx="4504055" cy="38544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3703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开发VUE应用程序</a:t>
            </a:r>
            <a:endParaRPr dirty="0" err="1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通过和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EventBus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的例子进行对比，我们可以发现它们的相似度极高：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55" y="1811020"/>
            <a:ext cx="8060055" cy="4781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排除那些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上的不同，让我们来关注它们间真正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的不同：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927735" y="1825625"/>
          <a:ext cx="10502900" cy="4505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5725"/>
                <a:gridCol w="2625725"/>
                <a:gridCol w="2625725"/>
                <a:gridCol w="2625725"/>
              </a:tblGrid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event bus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vuex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目的</a:t>
                      </a:r>
                      <a:endParaRPr lang="zh-CN" altLang="en-US"/>
                    </a:p>
                  </a:txBody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相同</a:t>
                      </a:r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只能通过同步方式，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通过特定方法</a:t>
                      </a:r>
                      <a:r>
                        <a:rPr lang="en-US" altLang="zh-CN"/>
                        <a:t>(mutaions)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修改</a:t>
                      </a:r>
                      <a:r>
                        <a:rPr lang="en-US" altLang="zh-CN"/>
                        <a:t>state</a:t>
                      </a:r>
                      <a:endParaRPr lang="en-US" altLang="zh-CN"/>
                    </a:p>
                  </a:txBody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methods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mutations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mutations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只能为同步函数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methods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actions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actions</a:t>
                      </a:r>
                      <a:r>
                        <a:rPr lang="zh-CN" altLang="en-US" sz="1800">
                          <a:sym typeface="+mn-ea"/>
                        </a:rPr>
                        <a:t>为异步函数，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且不能修改</a:t>
                      </a:r>
                      <a:r>
                        <a:rPr lang="en-US" altLang="zh-CN" sz="1800">
                          <a:sym typeface="+mn-ea"/>
                        </a:rPr>
                        <a:t>state</a:t>
                      </a:r>
                      <a:r>
                        <a:rPr lang="zh-CN" altLang="en-US" sz="1800">
                          <a:ea typeface="宋体" panose="02010600030101010101" pitchFamily="2" charset="-122"/>
                          <a:sym typeface="+mn-ea"/>
                        </a:rPr>
                        <a:t>，</a:t>
                      </a:r>
                      <a:endParaRPr lang="zh-CN" altLang="en-US" sz="1800"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  <a:sym typeface="+mn-ea"/>
                        </a:rPr>
                        <a:t>需要委托</a:t>
                      </a:r>
                      <a:r>
                        <a:rPr lang="en-US" altLang="zh-CN" sz="1800">
                          <a:sym typeface="+mn-ea"/>
                        </a:rPr>
                        <a:t>mutations</a:t>
                      </a:r>
                      <a:r>
                        <a:rPr lang="zh-CN" altLang="en-US" sz="1800">
                          <a:sym typeface="+mn-ea"/>
                        </a:rPr>
                        <a:t>修改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computed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getters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getters</a:t>
                      </a:r>
                      <a:r>
                        <a:rPr lang="zh-CN" altLang="en-US"/>
                        <a:t>没有</a:t>
                      </a:r>
                      <a:r>
                        <a:rPr lang="en-US" altLang="zh-CN"/>
                        <a:t>setter</a:t>
                      </a:r>
                      <a:r>
                        <a:rPr lang="zh-CN" altLang="en-US"/>
                        <a:t>功能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工程化的由来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619125" y="1182370"/>
            <a:ext cx="11285220" cy="47999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又或者是这样：</a:t>
            </a: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其中，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只在表单的校验中才有点用</a:t>
            </a: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95" y="1842770"/>
            <a:ext cx="4752975" cy="3171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1061656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只能通过同步方式，通过特定方法(muta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t</a:t>
            </a: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ions)修改state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的应用：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74395" y="2327275"/>
            <a:ext cx="10554335" cy="2893060"/>
            <a:chOff x="1377" y="3665"/>
            <a:chExt cx="16621" cy="4556"/>
          </a:xfrm>
        </p:grpSpPr>
        <p:sp>
          <p:nvSpPr>
            <p:cNvPr id="12" name="圆角矩形 11"/>
            <p:cNvSpPr/>
            <p:nvPr/>
          </p:nvSpPr>
          <p:spPr>
            <a:xfrm>
              <a:off x="4744" y="3665"/>
              <a:ext cx="13254" cy="4556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749" y="5654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原有的</a:t>
              </a: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state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236" y="6232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修改后的</a:t>
              </a: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state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991" y="5717"/>
              <a:ext cx="2761" cy="1607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同步的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>
                  <a:sym typeface="+mn-ea"/>
                </a:rPr>
                <a:t>mutations</a:t>
              </a:r>
              <a:endParaRPr lang="en-US" altLang="zh-CN">
                <a:sym typeface="+mn-ea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方法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右箭头 7"/>
            <p:cNvSpPr/>
            <p:nvPr/>
          </p:nvSpPr>
          <p:spPr>
            <a:xfrm>
              <a:off x="8491" y="5777"/>
              <a:ext cx="1469" cy="333"/>
            </a:xfrm>
            <a:prstGeom prst="right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12752" y="6355"/>
              <a:ext cx="1469" cy="333"/>
            </a:xfrm>
            <a:prstGeom prst="right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77" y="6746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其他参数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4119" y="6810"/>
              <a:ext cx="5872" cy="514"/>
            </a:xfrm>
            <a:prstGeom prst="right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77" y="4401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方法名称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直角上箭头 15"/>
            <p:cNvSpPr/>
            <p:nvPr/>
          </p:nvSpPr>
          <p:spPr>
            <a:xfrm flipV="1">
              <a:off x="4119" y="4607"/>
              <a:ext cx="7339" cy="1011"/>
            </a:xfrm>
            <a:prstGeom prst="bentUp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60" y="3823"/>
              <a:ext cx="2704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commit</a:t>
              </a: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方法调用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1061656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commit方法调用的过程中做手脚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的插件系统：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960245"/>
            <a:ext cx="3629025" cy="4105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72050" y="1895475"/>
            <a:ext cx="6517005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vuex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的插件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API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超级简单，有且仅有一个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subscribe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（订阅）函数，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用来监听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commit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方法的调用，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获取调用的参数，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调用前后的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state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的状态，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可以做到：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在插件内提交 Mutation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生成 State 快照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Logger 插件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换句话说，在不需要插件功能时，</a:t>
            </a:r>
            <a:r>
              <a:rPr lang="en-US" altLang="zh-CN">
                <a:ea typeface="宋体" panose="02010600030101010101" pitchFamily="2" charset="-122"/>
                <a:sym typeface="Calibri" panose="020F0502020204030204"/>
              </a:rPr>
              <a:t>vuex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和</a:t>
            </a:r>
            <a:r>
              <a:rPr lang="en-US" altLang="zh-CN">
                <a:ea typeface="宋体" panose="02010600030101010101" pitchFamily="2" charset="-122"/>
                <a:sym typeface="Calibri" panose="020F0502020204030204"/>
              </a:rPr>
              <a:t>eventBus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差不多，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vuex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的价值在于插件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5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10616565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语法别扭，造就了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反模式：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1.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数据访问方式冗长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354580"/>
            <a:ext cx="3143885" cy="4045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14900" y="2124075"/>
            <a:ext cx="557657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只是为了访问这区区四个变量，竟然写了这样大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的一块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使用mapState 辅助函数：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138170"/>
            <a:ext cx="5819775" cy="16287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613029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语法别扭，造就了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反模式：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数据倒腾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里修改数据必须通过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mutation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函数，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我想简单修改个数据还得多写一个函数？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" y="3281045"/>
            <a:ext cx="4048760" cy="3034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75" y="3281045"/>
            <a:ext cx="4333875" cy="29667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353300" y="1182370"/>
            <a:ext cx="4162425" cy="4600575"/>
            <a:chOff x="11580" y="1862"/>
            <a:chExt cx="6555" cy="7245"/>
          </a:xfrm>
        </p:grpSpPr>
        <p:sp>
          <p:nvSpPr>
            <p:cNvPr id="5" name="文本框 4"/>
            <p:cNvSpPr txBox="1"/>
            <p:nvPr/>
          </p:nvSpPr>
          <p:spPr>
            <a:xfrm>
              <a:off x="11580" y="1862"/>
              <a:ext cx="5182" cy="101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老实按照这个方法来写：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声明函数麻烦的问题接下来解决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0" y="3103"/>
              <a:ext cx="6555" cy="600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613029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语法别扭，造就了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反模式：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3.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修改函数过多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直接给出修改方案：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011805"/>
            <a:ext cx="4135120" cy="2964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70" y="3011805"/>
            <a:ext cx="2993390" cy="29648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060" y="3011805"/>
            <a:ext cx="3868420" cy="2670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3703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开发VUE应用程序</a:t>
            </a:r>
            <a:endParaRPr dirty="0" err="1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vue-router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经过刚才的介绍我们已经生成了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3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个组件了：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014855"/>
            <a:ext cx="5276850" cy="2828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11950" y="2014855"/>
            <a:ext cx="510413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能不能为他们每一个都做一个展示页面呢？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1950" y="2412365"/>
            <a:ext cx="5104130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能，还挺简单的：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30" y="3117850"/>
            <a:ext cx="5550535" cy="33921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6" grpId="0" bldLvl="0" animBg="1"/>
      <p:bldP spid="6" grpId="1" animBg="1"/>
      <p:bldP spid="7" grpId="0" bldLvl="0" animBg="1"/>
      <p:bldP spid="7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这样就可以通过对应路径访问对应页面了：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1740535"/>
            <a:ext cx="7343775" cy="37433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07680" y="1281430"/>
            <a:ext cx="306197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对于简单的路由，足够简单，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任何一个组件都可以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直接当成是页面进行注册。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52435" y="2783840"/>
            <a:ext cx="214757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那么复杂的路由呢？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vue-router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支持：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1.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动态路由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2.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嵌套路由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3.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路由守卫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4" grpId="0" bldLvl="0" animBg="1"/>
      <p:bldP spid="4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182370"/>
            <a:ext cx="2731135" cy="49612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73830" y="1177290"/>
            <a:ext cx="771906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第一个例子，解析了两个问题：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1. 动态路由怎么用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2. 路由的优先级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73830" y="3058160"/>
            <a:ext cx="7719060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动态路由：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注册路由时，通过在其中加入”:xxx”的片段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之后就可以在组件中通过this.$route.params.xxx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来访问到该值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路由的优先级：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遍历注册数组，由上往下，逐条进行匹配测试，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找出第一个适合的条目进行渲染。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1209675"/>
            <a:ext cx="7267575" cy="4438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42580" y="1205230"/>
            <a:ext cx="345694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以刚才的例子为例：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/test/special，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被第一个路由匹配到了，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渲染了Special组件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工程化的由来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619125" y="1182370"/>
            <a:ext cx="11285220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虽然如此，页面的逻辑（又或者说是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逻辑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也是在不断的增加，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这个时期它们的主要作用是编写一些小组件</a:t>
            </a:r>
            <a:endParaRPr 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5" y="2716530"/>
            <a:ext cx="4095750" cy="2933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7942580" y="1205230"/>
            <a:ext cx="2611755" cy="1844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将路由顺序倒换一下，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仍然访问 /test/special，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但是被第一条路由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/test/:normal匹配到了，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所以渲染的是Normal组件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1205230"/>
            <a:ext cx="7045960" cy="41135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7741920" cy="2675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之所以要特意说明这个规则是因为，我们在开发过程中，</a:t>
            </a:r>
            <a:b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</a:b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发现了一个问题：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一旦使用了特殊路由（动态路由、嵌套路由），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只要前面一小段相同，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总会让人不由自主地修改原有的动态、嵌套组件，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导致本该分开的两个组件的逻辑混在一起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" y="823595"/>
            <a:ext cx="11972925" cy="5210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16205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嵌套路由：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535305"/>
            <a:ext cx="5639435" cy="5885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10283825" cy="4891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路由守卫：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监听路由的切换，通过挂载钩子函数的方式，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来决定跳转是否成功，是否要二次转换等功能。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（适合用来做权限控制）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右侧例子是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远程提讯系统的一个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组件内路由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: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next()  // 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跳转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next(false) //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阻止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跳转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next(path) //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跳转到另外的页面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1182370"/>
            <a:ext cx="6586220" cy="4693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10283825" cy="4891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导航守卫：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全局守卫：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全局前置守卫（beforeEach）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全局解析守卫（beforeResolve）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全局后置钩子（afterEach）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路由独显守卫：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beforeEnter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组件内的守卫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	beforeRouteEnter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	beforeRouteUpdate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	beforeRouteLeave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  <a:hlinkClick r:id="rId2" action="ppaction://hlinkfile"/>
              </a:rPr>
              <a:t>官方文档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10283825" cy="4891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完整的导航解析流程：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1. 导航被触发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 在失活的组件里调用离开守卫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3. 调用全局的 beforeEach 守卫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4. 在重用的组件里调用 beforeRouteUpdate 守卫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5. 在路由配置里调用 beforeEnter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6. 解析异步路由组件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7. 在被激活的组件里调用 beforeRouteEnter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8. 调用全局的 beforeResolve 守卫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9. 导航被确认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10. 调用全局的 afterEach 钩子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11. 触发 DOM 更新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12. 用创建好的实例调用 beforeRouteEnter 守卫中传给 next 的回调函数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59454" y="33703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开发VUE应用程序</a:t>
            </a:r>
            <a:endParaRPr dirty="0" err="1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思想</a:t>
            </a:r>
            <a:endParaRPr 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367665" y="1182370"/>
            <a:ext cx="10283825" cy="5629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是目前流行的流行的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mvvm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框架之一。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mvvm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框架各种各样，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但是都会有一个共有的特征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双向数据绑定。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凡是这种拥有双向数据绑定的框架，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其核心都运用了观察者模式。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通过观察模型的变动，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或更新数据，或更新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dom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在中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，被观察的原点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就是声明在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data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中的数据。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模板、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computed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、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watch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观察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data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computed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又能被别的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computed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或模板观察。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所以一切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的初始数据都来源于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data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中。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540" y="1182370"/>
            <a:ext cx="4606290" cy="48577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930275" y="1182370"/>
            <a:ext cx="10397490" cy="3413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明确了 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被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观察者（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data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） 和 观察者（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computed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、模板、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watch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的关系以后，还有一个问题：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究竟是什么触发了模型的改变？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用户操作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ajax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定时器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0275" y="4596130"/>
            <a:ext cx="1039749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我们应该如何最大限度的去利用这些条件？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4" grpId="0" bldLvl="0" animBg="1"/>
      <p:bldP spid="4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1802130"/>
            <a:ext cx="4324350" cy="4305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545" y="1802130"/>
            <a:ext cx="5196205" cy="430466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813300" y="3390900"/>
            <a:ext cx="1740535" cy="577215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545" y="1802130"/>
            <a:ext cx="4875530" cy="4304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545" y="1803400"/>
            <a:ext cx="4579620" cy="43040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545" y="960755"/>
            <a:ext cx="5116195" cy="55606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6" grpId="0" bldLvl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工程化的由来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619125" y="1182370"/>
            <a:ext cx="11285220" cy="304609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直到1998年前后 </a:t>
            </a: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XMLHttpRequest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出现了，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可在不重载页面的情况与 Web 服务器交换数据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谷歌公司用这个新的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，开发出了</a:t>
            </a: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228600" algn="l">
              <a:buNone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 地图、Google 搜索建议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5" y="3105150"/>
            <a:ext cx="5151120" cy="32683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" y="1289050"/>
            <a:ext cx="4084955" cy="443992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5274945" y="3188970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235" y="1289050"/>
            <a:ext cx="3582670" cy="4279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1355" y="5927725"/>
            <a:ext cx="1150874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最佳实践一：能够通过观察数据（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watch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）做到，通过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watch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来做，不要手动调用函数，你管不过来（响应式编程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4" grpId="0" bldLvl="0" animBg="1"/>
      <p:bldP spid="4" grpId="1" animBg="1"/>
      <p:bldP spid="2" grpId="0" bldLvl="0" animBg="1"/>
      <p:bldP spid="2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182370"/>
            <a:ext cx="3582670" cy="42799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043805" y="3060700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110" y="1182370"/>
            <a:ext cx="3970655" cy="44297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72870" y="5939155"/>
            <a:ext cx="94615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最佳实践二：能够通过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computed“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推理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出来的一切，都用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computed“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推理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出来（声明式编程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9" grpId="0" bldLvl="0" animBg="1"/>
      <p:bldP spid="9" grpId="1" animBg="1"/>
      <p:bldP spid="12" grpId="0" bldLvl="0" animBg="1"/>
      <p:bldP spid="12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732155"/>
            <a:ext cx="3562350" cy="54679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170" y="2091055"/>
            <a:ext cx="5873115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那是不是说最佳实践一就没有用了？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不，它适合来做一些这样的事：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在数据符合一定条件时，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+mn-ea"/>
              </a:rPr>
              <a:t>做出相应的操作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287905" y="2460625"/>
            <a:ext cx="761555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嗯，程序演化得很好，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但是它是同步的，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异步的情况下，这两个原则还好不使？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好使，好使的很，但是我们会遇到新的问题。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5" y="1182370"/>
            <a:ext cx="2976880" cy="473583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279265" y="3060700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5" y="1183640"/>
            <a:ext cx="5288915" cy="4734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25" y="1183640"/>
            <a:ext cx="5502275" cy="48729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9" grpId="0" bldLvl="0" animBg="1"/>
      <p:bldP spid="9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开发VUE应用程序</a:t>
            </a:r>
            <a:endParaRPr lang="zh-CN" altLang="en-US" dirty="0">
              <a:sym typeface="+mn-ea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930275" y="1182370"/>
            <a:ext cx="1039749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思路就是，把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Promise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转换成一个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对象，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利用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对象的响应性。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011045"/>
            <a:ext cx="3111500" cy="3745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20" y="2011045"/>
            <a:ext cx="3548380" cy="349504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569460" y="3390265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19705" y="5948680"/>
            <a:ext cx="5805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最佳实践三：必要时，可以利用响应性，化异步为同步。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8" grpId="0" bldLvl="0" animBg="1"/>
      <p:bldP spid="8" grpId="1" animBg="1"/>
      <p:bldP spid="12" grpId="0" bldLvl="0" animBg="1"/>
      <p:bldP spid="12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14761" y="4418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开发VUE应用程序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83957"/>
            <a:ext cx="8354291" cy="77419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/>
              <a:t>讲座大纲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930565" y="2090331"/>
            <a:ext cx="7261022" cy="26765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什么是回调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什么是异步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异步和回调的关系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异步函数的发展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Promise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dirty="0"/>
              <a:t>await</a:t>
            </a:r>
            <a:r>
              <a:rPr lang="zh-CN" altLang="en-US" dirty="0"/>
              <a:t>、</a:t>
            </a:r>
            <a:r>
              <a:rPr lang="en-US" altLang="zh-CN" dirty="0" err="1"/>
              <a:t>async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414161"/>
            <a:ext cx="8354291" cy="71378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什么是回调</a:t>
            </a:r>
            <a:endParaRPr dirty="0"/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812165" y="1127760"/>
            <a:ext cx="10772140" cy="45231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定义：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如果你把一个函数作为参数传递给另一个函数，我们就说这是回调函数。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作用：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回调函数不是由该函数的实现方直接调用，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而是在特定的事件或条件发生时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由另外的一方调用的，用于对该事件或条件进行响应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常见模式：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观察者模式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策略模式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 Título"/>
          <p:cNvSpPr txBox="1"/>
          <p:nvPr/>
        </p:nvSpPr>
        <p:spPr>
          <a:xfrm>
            <a:off x="930244" y="359891"/>
            <a:ext cx="8354291" cy="8223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lnSpc>
                <a:spcPts val="5700"/>
              </a:lnSpc>
              <a:defRPr sz="24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sym typeface="Arial" panose="020B0604020202020204"/>
              </a:rPr>
              <a:t>什么是异步</a:t>
            </a:r>
            <a:endParaRPr lang="zh-CN" altLang="en-US" dirty="0">
              <a:sym typeface="Arial" panose="020B0604020202020204"/>
            </a:endParaRPr>
          </a:p>
        </p:txBody>
      </p:sp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dirty="0"/>
          </a:p>
        </p:txBody>
      </p:sp>
      <p:sp>
        <p:nvSpPr>
          <p:cNvPr id="2" name="文本框 2"/>
          <p:cNvSpPr txBox="1"/>
          <p:nvPr/>
        </p:nvSpPr>
        <p:spPr>
          <a:xfrm>
            <a:off x="812165" y="1127760"/>
            <a:ext cx="4272915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浏览器自带的异步函数：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ea typeface="宋体" panose="02010600030101010101" pitchFamily="2" charset="-122"/>
              </a:rPr>
              <a:t>setTimeout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setInterval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2362835"/>
            <a:ext cx="3038475" cy="3352800"/>
          </a:xfrm>
          <a:prstGeom prst="rect">
            <a:avLst/>
          </a:prstGeom>
        </p:spPr>
      </p:pic>
      <p:sp>
        <p:nvSpPr>
          <p:cNvPr id="4" name="文本框 2"/>
          <p:cNvSpPr txBox="1"/>
          <p:nvPr/>
        </p:nvSpPr>
        <p:spPr>
          <a:xfrm>
            <a:off x="6092190" y="1182370"/>
            <a:ext cx="5241925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callback</a:t>
            </a:r>
            <a:r>
              <a:rPr lang="zh-CN" altLang="en-US" dirty="0"/>
              <a:t>函数和</a:t>
            </a:r>
            <a:r>
              <a:rPr lang="en-US" altLang="zh-CN" dirty="0"/>
              <a:t>setTimeout</a:t>
            </a:r>
            <a:r>
              <a:rPr lang="zh-CN" altLang="en-US" dirty="0"/>
              <a:t>函数的区别究竟在哪里？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70" y="2177415"/>
            <a:ext cx="2614930" cy="4279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0</TotalTime>
  <Words>9418</Words>
  <Application>WPS 演示</Application>
  <PresentationFormat>宽屏</PresentationFormat>
  <Paragraphs>1204</Paragraphs>
  <Slides>112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2" baseType="lpstr">
      <vt:lpstr>Arial</vt:lpstr>
      <vt:lpstr>宋体</vt:lpstr>
      <vt:lpstr>Wingdings</vt:lpstr>
      <vt:lpstr>微软雅黑</vt:lpstr>
      <vt:lpstr>Calibri</vt:lpstr>
      <vt:lpstr>Arial Unicode MS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陈月燕</dc:creator>
  <cp:lastModifiedBy>xiaozhensheng</cp:lastModifiedBy>
  <cp:revision>1640</cp:revision>
  <cp:lastPrinted>2017-11-06T08:14:00Z</cp:lastPrinted>
  <dcterms:created xsi:type="dcterms:W3CDTF">2014-07-30T01:11:00Z</dcterms:created>
  <dcterms:modified xsi:type="dcterms:W3CDTF">2019-08-13T07:13:09Z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